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2"/>
  </p:notesMasterIdLst>
  <p:sldIdLst>
    <p:sldId id="257" r:id="rId3"/>
    <p:sldId id="260" r:id="rId4"/>
    <p:sldId id="274" r:id="rId5"/>
    <p:sldId id="271" r:id="rId6"/>
    <p:sldId id="279" r:id="rId7"/>
    <p:sldId id="277" r:id="rId8"/>
    <p:sldId id="269" r:id="rId9"/>
    <p:sldId id="282" r:id="rId10"/>
    <p:sldId id="281" r:id="rId11"/>
    <p:sldId id="270" r:id="rId12"/>
    <p:sldId id="283" r:id="rId13"/>
    <p:sldId id="262" r:id="rId14"/>
    <p:sldId id="261" r:id="rId15"/>
    <p:sldId id="278" r:id="rId16"/>
    <p:sldId id="263" r:id="rId17"/>
    <p:sldId id="268" r:id="rId18"/>
    <p:sldId id="264" r:id="rId19"/>
    <p:sldId id="273"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ris Kramer" initials="IK" lastIdx="1" clrIdx="0">
    <p:extLst>
      <p:ext uri="{19B8F6BF-5375-455C-9EA6-DF929625EA0E}">
        <p15:presenceInfo xmlns:p15="http://schemas.microsoft.com/office/powerpoint/2012/main" userId="6c51a25ce29d04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C84"/>
    <a:srgbClr val="007C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930"/>
  </p:normalViewPr>
  <p:slideViewPr>
    <p:cSldViewPr snapToGrid="0" snapToObjects="1">
      <p:cViewPr varScale="1">
        <p:scale>
          <a:sx n="77" d="100"/>
          <a:sy n="77" d="100"/>
        </p:scale>
        <p:origin x="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55E4E-394C-A047-AA6D-69FA47210CA4}" type="datetimeFigureOut">
              <a:rPr lang="en-GB" smtClean="0"/>
              <a:t>21/03/2018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B6BB7-2012-D648-8264-97E51B7827C6}" type="slidenum">
              <a:rPr lang="en-GB" smtClean="0"/>
              <a:t>‹#›</a:t>
            </a:fld>
            <a:endParaRPr lang="en-GB"/>
          </a:p>
        </p:txBody>
      </p:sp>
    </p:spTree>
    <p:extLst>
      <p:ext uri="{BB962C8B-B14F-4D97-AF65-F5344CB8AC3E}">
        <p14:creationId xmlns:p14="http://schemas.microsoft.com/office/powerpoint/2010/main" val="403787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2</a:t>
            </a:fld>
            <a:endParaRPr lang="en-GB"/>
          </a:p>
        </p:txBody>
      </p:sp>
    </p:spTree>
    <p:extLst>
      <p:ext uri="{BB962C8B-B14F-4D97-AF65-F5344CB8AC3E}">
        <p14:creationId xmlns:p14="http://schemas.microsoft.com/office/powerpoint/2010/main" val="136275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14</a:t>
            </a:fld>
            <a:endParaRPr lang="en-GB"/>
          </a:p>
        </p:txBody>
      </p:sp>
    </p:spTree>
    <p:extLst>
      <p:ext uri="{BB962C8B-B14F-4D97-AF65-F5344CB8AC3E}">
        <p14:creationId xmlns:p14="http://schemas.microsoft.com/office/powerpoint/2010/main" val="188183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15</a:t>
            </a:fld>
            <a:endParaRPr lang="en-GB"/>
          </a:p>
        </p:txBody>
      </p:sp>
    </p:spTree>
    <p:extLst>
      <p:ext uri="{BB962C8B-B14F-4D97-AF65-F5344CB8AC3E}">
        <p14:creationId xmlns:p14="http://schemas.microsoft.com/office/powerpoint/2010/main" val="325592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Build </a:t>
            </a:r>
            <a:r>
              <a:rPr lang="en-GB" dirty="0" err="1"/>
              <a:t>intuision</a:t>
            </a:r>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17</a:t>
            </a:fld>
            <a:endParaRPr lang="en-GB"/>
          </a:p>
        </p:txBody>
      </p:sp>
    </p:spTree>
    <p:extLst>
      <p:ext uri="{BB962C8B-B14F-4D97-AF65-F5344CB8AC3E}">
        <p14:creationId xmlns:p14="http://schemas.microsoft.com/office/powerpoint/2010/main" val="203093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5</a:t>
            </a:fld>
            <a:endParaRPr lang="en-GB"/>
          </a:p>
        </p:txBody>
      </p:sp>
    </p:spTree>
    <p:extLst>
      <p:ext uri="{BB962C8B-B14F-4D97-AF65-F5344CB8AC3E}">
        <p14:creationId xmlns:p14="http://schemas.microsoft.com/office/powerpoint/2010/main" val="53292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6</a:t>
            </a:fld>
            <a:endParaRPr lang="en-GB"/>
          </a:p>
        </p:txBody>
      </p:sp>
    </p:spTree>
    <p:extLst>
      <p:ext uri="{BB962C8B-B14F-4D97-AF65-F5344CB8AC3E}">
        <p14:creationId xmlns:p14="http://schemas.microsoft.com/office/powerpoint/2010/main" val="30295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http://cs231n.github.io/neural-networks-1/#arch</a:t>
            </a:r>
          </a:p>
        </p:txBody>
      </p:sp>
      <p:sp>
        <p:nvSpPr>
          <p:cNvPr id="4" name="Slide Number Placeholder 3"/>
          <p:cNvSpPr>
            <a:spLocks noGrp="1"/>
          </p:cNvSpPr>
          <p:nvPr>
            <p:ph type="sldNum" sz="quarter" idx="10"/>
          </p:nvPr>
        </p:nvSpPr>
        <p:spPr/>
        <p:txBody>
          <a:bodyPr/>
          <a:lstStyle/>
          <a:p>
            <a:fld id="{714B6BB7-2012-D648-8264-97E51B7827C6}" type="slidenum">
              <a:rPr lang="en-GB" smtClean="0"/>
              <a:t>8</a:t>
            </a:fld>
            <a:endParaRPr lang="en-GB"/>
          </a:p>
        </p:txBody>
      </p:sp>
    </p:spTree>
    <p:extLst>
      <p:ext uri="{BB962C8B-B14F-4D97-AF65-F5344CB8AC3E}">
        <p14:creationId xmlns:p14="http://schemas.microsoft.com/office/powerpoint/2010/main" val="273353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Normalizing input is not enough “ on its own, since the model would then just push the weights up or down indefinitely to try to undo this normalization”</a:t>
            </a:r>
          </a:p>
          <a:p>
            <a:r>
              <a:rPr lang="en-GB" sz="1200" b="0" i="0" kern="1200" dirty="0">
                <a:solidFill>
                  <a:schemeClr val="tx1"/>
                </a:solidFill>
                <a:effectLst/>
                <a:latin typeface="+mn-lt"/>
                <a:ea typeface="+mn-ea"/>
                <a:cs typeface="+mn-cs"/>
              </a:rPr>
              <a:t>Batch normalization (</a:t>
            </a:r>
            <a:r>
              <a:rPr lang="en-GB" sz="1200" b="0" i="1" kern="1200" dirty="0" err="1">
                <a:solidFill>
                  <a:schemeClr val="tx1"/>
                </a:solidFill>
                <a:effectLst/>
                <a:latin typeface="+mn-lt"/>
                <a:ea typeface="+mn-ea"/>
                <a:cs typeface="+mn-cs"/>
              </a:rPr>
              <a:t>batchnorm</a:t>
            </a:r>
            <a:r>
              <a:rPr lang="en-GB" sz="1200" b="0" i="0" kern="1200" dirty="0">
                <a:solidFill>
                  <a:schemeClr val="tx1"/>
                </a:solidFill>
                <a:effectLst/>
                <a:latin typeface="+mn-lt"/>
                <a:ea typeface="+mn-ea"/>
                <a:cs typeface="+mn-cs"/>
              </a:rPr>
              <a:t>) is a way to ensure that activations don't become too high or too low at any point in the model. Adjusting activations so they are of similar scales is called </a:t>
            </a:r>
            <a:r>
              <a:rPr lang="en-GB" sz="1200" b="0" i="1" kern="1200" dirty="0">
                <a:solidFill>
                  <a:schemeClr val="tx1"/>
                </a:solidFill>
                <a:effectLst/>
                <a:latin typeface="+mn-lt"/>
                <a:ea typeface="+mn-ea"/>
                <a:cs typeface="+mn-cs"/>
              </a:rPr>
              <a:t>normalization</a:t>
            </a:r>
            <a:r>
              <a:rPr lang="en-GB" sz="1200" b="0" i="0" kern="1200" dirty="0">
                <a:solidFill>
                  <a:schemeClr val="tx1"/>
                </a:solidFill>
                <a:effectLst/>
                <a:latin typeface="+mn-lt"/>
                <a:ea typeface="+mn-ea"/>
                <a:cs typeface="+mn-cs"/>
              </a:rPr>
              <a:t>. Normalization is very helpful for fast training - if some activations are very high, they will saturate the model and create very large gradients, causing training to fail; if very low, they will cause training to proceed very slowly. Furthermore, large or small activations in one layer will tend to result in even larger or smaller activations in later layers, since the activations get multiplied repeatedly across the layers.</a:t>
            </a:r>
          </a:p>
          <a:p>
            <a:r>
              <a:rPr lang="en-GB" sz="1200" b="0" i="0" kern="1200" dirty="0">
                <a:solidFill>
                  <a:schemeClr val="tx1"/>
                </a:solidFill>
                <a:effectLst/>
                <a:latin typeface="+mn-lt"/>
                <a:ea typeface="+mn-ea"/>
                <a:cs typeface="+mn-cs"/>
              </a:rPr>
              <a:t>Prior to the development of </a:t>
            </a:r>
            <a:r>
              <a:rPr lang="en-GB" sz="1200" b="0" i="0" kern="1200" dirty="0" err="1">
                <a:solidFill>
                  <a:schemeClr val="tx1"/>
                </a:solidFill>
                <a:effectLst/>
                <a:latin typeface="+mn-lt"/>
                <a:ea typeface="+mn-ea"/>
                <a:cs typeface="+mn-cs"/>
              </a:rPr>
              <a:t>batchnorm</a:t>
            </a:r>
            <a:r>
              <a:rPr lang="en-GB" sz="1200" b="0" i="0" kern="1200" dirty="0">
                <a:solidFill>
                  <a:schemeClr val="tx1"/>
                </a:solidFill>
                <a:effectLst/>
                <a:latin typeface="+mn-lt"/>
                <a:ea typeface="+mn-ea"/>
                <a:cs typeface="+mn-cs"/>
              </a:rPr>
              <a:t> in 2015, only the inputs to a model could be effectively normalized - by simply subtracting their mean and dividing by their standard deviation. However, weights in intermediate layers could easily become poorly scaled, due to problems in weight initialization, or a high learning rate combined with random fluctuations in weights.</a:t>
            </a:r>
          </a:p>
          <a:p>
            <a:r>
              <a:rPr lang="en-GB" sz="1200" b="0" i="0" kern="1200" dirty="0">
                <a:solidFill>
                  <a:schemeClr val="tx1"/>
                </a:solidFill>
                <a:effectLst/>
                <a:latin typeface="+mn-lt"/>
                <a:ea typeface="+mn-ea"/>
                <a:cs typeface="+mn-cs"/>
              </a:rPr>
              <a:t>	greatly reduces the ability of a small number of outlying inputs to over-influence the training</a:t>
            </a:r>
          </a:p>
          <a:p>
            <a:endParaRPr lang="en-GB" sz="1200" b="0" i="0"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https://</a:t>
            </a:r>
            <a:r>
              <a:rPr lang="en-GB" sz="1200" b="0" i="1" kern="1200" dirty="0" err="1">
                <a:solidFill>
                  <a:schemeClr val="tx1"/>
                </a:solidFill>
                <a:effectLst/>
                <a:latin typeface="+mn-lt"/>
                <a:ea typeface="+mn-ea"/>
                <a:cs typeface="+mn-cs"/>
              </a:rPr>
              <a:t>render.githubusercontent.com</a:t>
            </a:r>
            <a:r>
              <a:rPr lang="en-GB" sz="1200" b="0" i="1" kern="1200" dirty="0">
                <a:solidFill>
                  <a:schemeClr val="tx1"/>
                </a:solidFill>
                <a:effectLst/>
                <a:latin typeface="+mn-lt"/>
                <a:ea typeface="+mn-ea"/>
                <a:cs typeface="+mn-cs"/>
              </a:rPr>
              <a:t>/view/</a:t>
            </a:r>
            <a:r>
              <a:rPr lang="en-GB" sz="1200" b="0" i="1" kern="1200" dirty="0" err="1">
                <a:solidFill>
                  <a:schemeClr val="tx1"/>
                </a:solidFill>
                <a:effectLst/>
                <a:latin typeface="+mn-lt"/>
                <a:ea typeface="+mn-ea"/>
                <a:cs typeface="+mn-cs"/>
              </a:rPr>
              <a:t>ipynb?commit</a:t>
            </a:r>
            <a:r>
              <a:rPr lang="en-GB" sz="1200" b="0" i="1" kern="1200" dirty="0">
                <a:solidFill>
                  <a:schemeClr val="tx1"/>
                </a:solidFill>
                <a:effectLst/>
                <a:latin typeface="+mn-lt"/>
                <a:ea typeface="+mn-ea"/>
                <a:cs typeface="+mn-cs"/>
              </a:rPr>
              <a:t>=f501eb1dcb66fbedd88bc530ee8a3db2394741ab&amp;enc_url=68747470733a2f2f7261772e67697468756275736572636f6e74656e742e636f6d2f726f65626975732f646565706c6561726e696e67315f6b65726173322f663530316562316463623636666265646438386263353330656538613364623233393437343161622f6e62732f6c6573736f6e332e6970796e62&amp;nwo=roebius%2Fdeeplearning1_keras2&amp;path=nbs%2Flesson3.ipynb&amp;repository_id=90019650&amp;repository_type=Repository#ff63581f-ca01-4ca3-ab0d-a72c34024ffb </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9</a:t>
            </a:fld>
            <a:endParaRPr lang="en-GB"/>
          </a:p>
        </p:txBody>
      </p:sp>
    </p:spTree>
    <p:extLst>
      <p:ext uri="{BB962C8B-B14F-4D97-AF65-F5344CB8AC3E}">
        <p14:creationId xmlns:p14="http://schemas.microsoft.com/office/powerpoint/2010/main" val="65113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learning rate is one of the most important hyper-parameters to tune for training deep neural networks. </a:t>
            </a:r>
          </a:p>
          <a:p>
            <a:r>
              <a:rPr lang="en-GB" sz="1200" b="1" i="0" kern="1200" dirty="0">
                <a:solidFill>
                  <a:schemeClr val="tx1"/>
                </a:solidFill>
                <a:effectLst/>
                <a:latin typeface="+mn-lt"/>
                <a:ea typeface="+mn-ea"/>
                <a:cs typeface="+mn-cs"/>
              </a:rPr>
              <a:t>If the learning rate is low</a:t>
            </a:r>
            <a:r>
              <a:rPr lang="en-GB" sz="1200" b="0" i="0" kern="1200" dirty="0">
                <a:solidFill>
                  <a:schemeClr val="tx1"/>
                </a:solidFill>
                <a:effectLst/>
                <a:latin typeface="+mn-lt"/>
                <a:ea typeface="+mn-ea"/>
                <a:cs typeface="+mn-cs"/>
              </a:rPr>
              <a:t>, then training is more reliable, but optimization will take a lot of time because steps towards the minimum of the loss function are tiny.</a:t>
            </a:r>
          </a:p>
          <a:p>
            <a:r>
              <a:rPr lang="en-GB" sz="1200" b="1" i="0" kern="1200" dirty="0">
                <a:solidFill>
                  <a:schemeClr val="tx1"/>
                </a:solidFill>
                <a:effectLst/>
                <a:latin typeface="+mn-lt"/>
                <a:ea typeface="+mn-ea"/>
                <a:cs typeface="+mn-cs"/>
              </a:rPr>
              <a:t>If the learning rate is high</a:t>
            </a:r>
            <a:r>
              <a:rPr lang="en-GB" sz="1200" b="0" i="0" kern="1200" dirty="0">
                <a:solidFill>
                  <a:schemeClr val="tx1"/>
                </a:solidFill>
                <a:effectLst/>
                <a:latin typeface="+mn-lt"/>
                <a:ea typeface="+mn-ea"/>
                <a:cs typeface="+mn-cs"/>
              </a:rPr>
              <a:t>, then training may not converge or even diverge. Weight changes can be so big that the optimizer overshoots the minimum and makes the loss worse.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a learning rate finder and then </a:t>
            </a:r>
            <a:r>
              <a:rPr lang="en-GB" sz="1200" b="0" i="0" kern="1200" dirty="0">
                <a:solidFill>
                  <a:schemeClr val="tx1"/>
                </a:solidFill>
                <a:effectLst/>
                <a:latin typeface="+mn-lt"/>
                <a:ea typeface="+mn-ea"/>
                <a:cs typeface="+mn-cs"/>
              </a:rPr>
              <a:t>Stochastic Gradient Descent with Restarts (SGDR)</a:t>
            </a:r>
          </a:p>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10</a:t>
            </a:fld>
            <a:endParaRPr lang="en-GB"/>
          </a:p>
        </p:txBody>
      </p:sp>
    </p:spTree>
    <p:extLst>
      <p:ext uri="{BB962C8B-B14F-4D97-AF65-F5344CB8AC3E}">
        <p14:creationId xmlns:p14="http://schemas.microsoft.com/office/powerpoint/2010/main" val="305822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http://cs231n.github.io/transfer-learning/</a:t>
            </a:r>
          </a:p>
        </p:txBody>
      </p:sp>
      <p:sp>
        <p:nvSpPr>
          <p:cNvPr id="4" name="Slide Number Placeholder 3"/>
          <p:cNvSpPr>
            <a:spLocks noGrp="1"/>
          </p:cNvSpPr>
          <p:nvPr>
            <p:ph type="sldNum" sz="quarter" idx="10"/>
          </p:nvPr>
        </p:nvSpPr>
        <p:spPr/>
        <p:txBody>
          <a:bodyPr/>
          <a:lstStyle/>
          <a:p>
            <a:fld id="{714B6BB7-2012-D648-8264-97E51B7827C6}" type="slidenum">
              <a:rPr lang="en-GB" smtClean="0"/>
              <a:t>11</a:t>
            </a:fld>
            <a:endParaRPr lang="en-GB"/>
          </a:p>
        </p:txBody>
      </p:sp>
    </p:spTree>
    <p:extLst>
      <p:ext uri="{BB962C8B-B14F-4D97-AF65-F5344CB8AC3E}">
        <p14:creationId xmlns:p14="http://schemas.microsoft.com/office/powerpoint/2010/main" val="359718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http://cs231n.github.io/transfer-learning/</a:t>
            </a:r>
          </a:p>
        </p:txBody>
      </p:sp>
      <p:sp>
        <p:nvSpPr>
          <p:cNvPr id="4" name="Slide Number Placeholder 3"/>
          <p:cNvSpPr>
            <a:spLocks noGrp="1"/>
          </p:cNvSpPr>
          <p:nvPr>
            <p:ph type="sldNum" sz="quarter" idx="10"/>
          </p:nvPr>
        </p:nvSpPr>
        <p:spPr/>
        <p:txBody>
          <a:bodyPr/>
          <a:lstStyle/>
          <a:p>
            <a:fld id="{714B6BB7-2012-D648-8264-97E51B7827C6}" type="slidenum">
              <a:rPr lang="en-GB" smtClean="0"/>
              <a:t>12</a:t>
            </a:fld>
            <a:endParaRPr lang="en-GB"/>
          </a:p>
        </p:txBody>
      </p:sp>
    </p:spTree>
    <p:extLst>
      <p:ext uri="{BB962C8B-B14F-4D97-AF65-F5344CB8AC3E}">
        <p14:creationId xmlns:p14="http://schemas.microsoft.com/office/powerpoint/2010/main" val="314781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B6BB7-2012-D648-8264-97E51B7827C6}" type="slidenum">
              <a:rPr lang="en-GB" smtClean="0"/>
              <a:t>13</a:t>
            </a:fld>
            <a:endParaRPr lang="en-GB"/>
          </a:p>
        </p:txBody>
      </p:sp>
    </p:spTree>
    <p:extLst>
      <p:ext uri="{BB962C8B-B14F-4D97-AF65-F5344CB8AC3E}">
        <p14:creationId xmlns:p14="http://schemas.microsoft.com/office/powerpoint/2010/main" val="2179604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4" name="Rectangle 4">
            <a:extLst>
              <a:ext uri="{FF2B5EF4-FFF2-40B4-BE49-F238E27FC236}">
                <a16:creationId xmlns:a16="http://schemas.microsoft.com/office/drawing/2014/main" id="{1574FA63-C7CB-D146-93CC-AAD23B5BF939}"/>
              </a:ext>
            </a:extLst>
          </p:cNvPr>
          <p:cNvSpPr>
            <a:spLocks noGrp="1" noChangeArrowheads="1"/>
          </p:cNvSpPr>
          <p:nvPr>
            <p:ph type="ctrTitle"/>
          </p:nvPr>
        </p:nvSpPr>
        <p:spPr>
          <a:xfrm>
            <a:off x="478367" y="1700213"/>
            <a:ext cx="11235267" cy="1873250"/>
          </a:xfrm>
        </p:spPr>
        <p:txBody>
          <a:bodyPr anchor="t"/>
          <a:lstStyle>
            <a:lvl1pPr>
              <a:lnSpc>
                <a:spcPct val="90000"/>
              </a:lnSpc>
              <a:defRPr sz="6000" b="0">
                <a:solidFill>
                  <a:schemeClr val="tx1"/>
                </a:solidFill>
              </a:defRPr>
            </a:lvl1pPr>
          </a:lstStyle>
          <a:p>
            <a:pPr lvl="0"/>
            <a:r>
              <a:rPr lang="en-US" altLang="en-US" noProof="0"/>
              <a:t>Click to edit Master title style</a:t>
            </a:r>
            <a:endParaRPr lang="en-GB" altLang="en-US" noProof="0"/>
          </a:p>
        </p:txBody>
      </p:sp>
      <p:sp>
        <p:nvSpPr>
          <p:cNvPr id="5125" name="Rectangle 5">
            <a:extLst>
              <a:ext uri="{FF2B5EF4-FFF2-40B4-BE49-F238E27FC236}">
                <a16:creationId xmlns:a16="http://schemas.microsoft.com/office/drawing/2014/main" id="{3FA55CCB-0601-1745-969F-F47BF1F40216}"/>
              </a:ext>
            </a:extLst>
          </p:cNvPr>
          <p:cNvSpPr>
            <a:spLocks noGrp="1" noChangeArrowheads="1"/>
          </p:cNvSpPr>
          <p:nvPr>
            <p:ph type="subTitle" idx="1"/>
          </p:nvPr>
        </p:nvSpPr>
        <p:spPr>
          <a:xfrm>
            <a:off x="478367" y="4508500"/>
            <a:ext cx="11235267" cy="1981200"/>
          </a:xfrm>
        </p:spPr>
        <p:txBody>
          <a:bodyPr/>
          <a:lstStyle>
            <a:lvl1pPr marL="0" indent="0">
              <a:lnSpc>
                <a:spcPct val="90000"/>
              </a:lnSpc>
              <a:spcBef>
                <a:spcPct val="0"/>
              </a:spcBef>
              <a:spcAft>
                <a:spcPct val="45000"/>
              </a:spcAft>
              <a:buFont typeface="Wingdings" pitchFamily="2" charset="2"/>
              <a:buNone/>
              <a:defRPr sz="3600">
                <a:solidFill>
                  <a:schemeClr val="tx2"/>
                </a:solidFill>
              </a:defRPr>
            </a:lvl1pPr>
          </a:lstStyle>
          <a:p>
            <a:pPr lvl="0"/>
            <a:r>
              <a:rPr lang="en-US" altLang="en-US" noProof="0"/>
              <a:t>Click to edit Master subtitle style</a:t>
            </a:r>
            <a:endParaRPr lang="en-GB" altLang="en-US" noProof="0"/>
          </a:p>
        </p:txBody>
      </p:sp>
      <p:grpSp>
        <p:nvGrpSpPr>
          <p:cNvPr id="29351" name="Group 1703">
            <a:extLst>
              <a:ext uri="{FF2B5EF4-FFF2-40B4-BE49-F238E27FC236}">
                <a16:creationId xmlns:a16="http://schemas.microsoft.com/office/drawing/2014/main" id="{A640A575-CC95-7A42-8840-8F6CC47F14A7}"/>
              </a:ext>
            </a:extLst>
          </p:cNvPr>
          <p:cNvGrpSpPr>
            <a:grpSpLocks/>
          </p:cNvGrpSpPr>
          <p:nvPr/>
        </p:nvGrpSpPr>
        <p:grpSpPr bwMode="auto">
          <a:xfrm>
            <a:off x="8068734" y="368300"/>
            <a:ext cx="3596217" cy="585788"/>
            <a:chOff x="1610" y="2863"/>
            <a:chExt cx="3221" cy="699"/>
          </a:xfrm>
        </p:grpSpPr>
        <p:sp>
          <p:nvSpPr>
            <p:cNvPr id="29352" name="Freeform 1704">
              <a:extLst>
                <a:ext uri="{FF2B5EF4-FFF2-40B4-BE49-F238E27FC236}">
                  <a16:creationId xmlns:a16="http://schemas.microsoft.com/office/drawing/2014/main" id="{D78B3D97-C935-454C-9CEF-1FEA0B6052CD}"/>
                </a:ext>
              </a:extLst>
            </p:cNvPr>
            <p:cNvSpPr>
              <a:spLocks/>
            </p:cNvSpPr>
            <p:nvPr/>
          </p:nvSpPr>
          <p:spPr bwMode="auto">
            <a:xfrm>
              <a:off x="1610" y="2971"/>
              <a:ext cx="264" cy="449"/>
            </a:xfrm>
            <a:custGeom>
              <a:avLst/>
              <a:gdLst>
                <a:gd name="T0" fmla="*/ 142 w 264"/>
                <a:gd name="T1" fmla="*/ 179 h 449"/>
                <a:gd name="T2" fmla="*/ 210 w 264"/>
                <a:gd name="T3" fmla="*/ 216 h 449"/>
                <a:gd name="T4" fmla="*/ 247 w 264"/>
                <a:gd name="T5" fmla="*/ 253 h 449"/>
                <a:gd name="T6" fmla="*/ 256 w 264"/>
                <a:gd name="T7" fmla="*/ 267 h 449"/>
                <a:gd name="T8" fmla="*/ 264 w 264"/>
                <a:gd name="T9" fmla="*/ 298 h 449"/>
                <a:gd name="T10" fmla="*/ 264 w 264"/>
                <a:gd name="T11" fmla="*/ 318 h 449"/>
                <a:gd name="T12" fmla="*/ 253 w 264"/>
                <a:gd name="T13" fmla="*/ 369 h 449"/>
                <a:gd name="T14" fmla="*/ 222 w 264"/>
                <a:gd name="T15" fmla="*/ 412 h 449"/>
                <a:gd name="T16" fmla="*/ 199 w 264"/>
                <a:gd name="T17" fmla="*/ 429 h 449"/>
                <a:gd name="T18" fmla="*/ 148 w 264"/>
                <a:gd name="T19" fmla="*/ 446 h 449"/>
                <a:gd name="T20" fmla="*/ 122 w 264"/>
                <a:gd name="T21" fmla="*/ 449 h 449"/>
                <a:gd name="T22" fmla="*/ 60 w 264"/>
                <a:gd name="T23" fmla="*/ 440 h 449"/>
                <a:gd name="T24" fmla="*/ 34 w 264"/>
                <a:gd name="T25" fmla="*/ 429 h 449"/>
                <a:gd name="T26" fmla="*/ 0 w 264"/>
                <a:gd name="T27" fmla="*/ 318 h 449"/>
                <a:gd name="T28" fmla="*/ 9 w 264"/>
                <a:gd name="T29" fmla="*/ 338 h 449"/>
                <a:gd name="T30" fmla="*/ 28 w 264"/>
                <a:gd name="T31" fmla="*/ 375 h 449"/>
                <a:gd name="T32" fmla="*/ 43 w 264"/>
                <a:gd name="T33" fmla="*/ 392 h 449"/>
                <a:gd name="T34" fmla="*/ 74 w 264"/>
                <a:gd name="T35" fmla="*/ 415 h 449"/>
                <a:gd name="T36" fmla="*/ 116 w 264"/>
                <a:gd name="T37" fmla="*/ 423 h 449"/>
                <a:gd name="T38" fmla="*/ 139 w 264"/>
                <a:gd name="T39" fmla="*/ 421 h 449"/>
                <a:gd name="T40" fmla="*/ 173 w 264"/>
                <a:gd name="T41" fmla="*/ 406 h 449"/>
                <a:gd name="T42" fmla="*/ 185 w 264"/>
                <a:gd name="T43" fmla="*/ 395 h 449"/>
                <a:gd name="T44" fmla="*/ 199 w 264"/>
                <a:gd name="T45" fmla="*/ 367 h 449"/>
                <a:gd name="T46" fmla="*/ 205 w 264"/>
                <a:gd name="T47" fmla="*/ 335 h 449"/>
                <a:gd name="T48" fmla="*/ 205 w 264"/>
                <a:gd name="T49" fmla="*/ 318 h 449"/>
                <a:gd name="T50" fmla="*/ 193 w 264"/>
                <a:gd name="T51" fmla="*/ 290 h 449"/>
                <a:gd name="T52" fmla="*/ 185 w 264"/>
                <a:gd name="T53" fmla="*/ 278 h 449"/>
                <a:gd name="T54" fmla="*/ 97 w 264"/>
                <a:gd name="T55" fmla="*/ 230 h 449"/>
                <a:gd name="T56" fmla="*/ 74 w 264"/>
                <a:gd name="T57" fmla="*/ 219 h 449"/>
                <a:gd name="T58" fmla="*/ 37 w 264"/>
                <a:gd name="T59" fmla="*/ 193 h 449"/>
                <a:gd name="T60" fmla="*/ 26 w 264"/>
                <a:gd name="T61" fmla="*/ 179 h 449"/>
                <a:gd name="T62" fmla="*/ 9 w 264"/>
                <a:gd name="T63" fmla="*/ 148 h 449"/>
                <a:gd name="T64" fmla="*/ 3 w 264"/>
                <a:gd name="T65" fmla="*/ 114 h 449"/>
                <a:gd name="T66" fmla="*/ 6 w 264"/>
                <a:gd name="T67" fmla="*/ 88 h 449"/>
                <a:gd name="T68" fmla="*/ 26 w 264"/>
                <a:gd name="T69" fmla="*/ 45 h 449"/>
                <a:gd name="T70" fmla="*/ 43 w 264"/>
                <a:gd name="T71" fmla="*/ 28 h 449"/>
                <a:gd name="T72" fmla="*/ 85 w 264"/>
                <a:gd name="T73" fmla="*/ 6 h 449"/>
                <a:gd name="T74" fmla="*/ 136 w 264"/>
                <a:gd name="T75" fmla="*/ 0 h 449"/>
                <a:gd name="T76" fmla="*/ 162 w 264"/>
                <a:gd name="T77" fmla="*/ 0 h 449"/>
                <a:gd name="T78" fmla="*/ 207 w 264"/>
                <a:gd name="T79" fmla="*/ 14 h 449"/>
                <a:gd name="T80" fmla="*/ 230 w 264"/>
                <a:gd name="T81" fmla="*/ 108 h 449"/>
                <a:gd name="T82" fmla="*/ 227 w 264"/>
                <a:gd name="T83" fmla="*/ 94 h 449"/>
                <a:gd name="T84" fmla="*/ 207 w 264"/>
                <a:gd name="T85" fmla="*/ 65 h 449"/>
                <a:gd name="T86" fmla="*/ 196 w 264"/>
                <a:gd name="T87" fmla="*/ 51 h 449"/>
                <a:gd name="T88" fmla="*/ 165 w 264"/>
                <a:gd name="T89" fmla="*/ 31 h 449"/>
                <a:gd name="T90" fmla="*/ 128 w 264"/>
                <a:gd name="T91" fmla="*/ 26 h 449"/>
                <a:gd name="T92" fmla="*/ 108 w 264"/>
                <a:gd name="T93" fmla="*/ 26 h 449"/>
                <a:gd name="T94" fmla="*/ 82 w 264"/>
                <a:gd name="T95" fmla="*/ 37 h 449"/>
                <a:gd name="T96" fmla="*/ 71 w 264"/>
                <a:gd name="T97" fmla="*/ 48 h 449"/>
                <a:gd name="T98" fmla="*/ 60 w 264"/>
                <a:gd name="T99" fmla="*/ 68 h 449"/>
                <a:gd name="T100" fmla="*/ 54 w 264"/>
                <a:gd name="T101" fmla="*/ 94 h 449"/>
                <a:gd name="T102" fmla="*/ 57 w 264"/>
                <a:gd name="T103" fmla="*/ 108 h 449"/>
                <a:gd name="T104" fmla="*/ 65 w 264"/>
                <a:gd name="T105" fmla="*/ 128 h 449"/>
                <a:gd name="T106" fmla="*/ 71 w 264"/>
                <a:gd name="T107" fmla="*/ 139 h 449"/>
                <a:gd name="T108" fmla="*/ 142 w 264"/>
                <a:gd name="T109" fmla="*/ 17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449">
                  <a:moveTo>
                    <a:pt x="142" y="179"/>
                  </a:moveTo>
                  <a:lnTo>
                    <a:pt x="142" y="179"/>
                  </a:lnTo>
                  <a:lnTo>
                    <a:pt x="210" y="216"/>
                  </a:lnTo>
                  <a:lnTo>
                    <a:pt x="210" y="216"/>
                  </a:lnTo>
                  <a:lnTo>
                    <a:pt x="230" y="233"/>
                  </a:lnTo>
                  <a:lnTo>
                    <a:pt x="247" y="253"/>
                  </a:lnTo>
                  <a:lnTo>
                    <a:pt x="247" y="253"/>
                  </a:lnTo>
                  <a:lnTo>
                    <a:pt x="256" y="267"/>
                  </a:lnTo>
                  <a:lnTo>
                    <a:pt x="261" y="281"/>
                  </a:lnTo>
                  <a:lnTo>
                    <a:pt x="264" y="298"/>
                  </a:lnTo>
                  <a:lnTo>
                    <a:pt x="264" y="318"/>
                  </a:lnTo>
                  <a:lnTo>
                    <a:pt x="264" y="318"/>
                  </a:lnTo>
                  <a:lnTo>
                    <a:pt x="261" y="347"/>
                  </a:lnTo>
                  <a:lnTo>
                    <a:pt x="253" y="369"/>
                  </a:lnTo>
                  <a:lnTo>
                    <a:pt x="239" y="392"/>
                  </a:lnTo>
                  <a:lnTo>
                    <a:pt x="222" y="412"/>
                  </a:lnTo>
                  <a:lnTo>
                    <a:pt x="222" y="412"/>
                  </a:lnTo>
                  <a:lnTo>
                    <a:pt x="199" y="429"/>
                  </a:lnTo>
                  <a:lnTo>
                    <a:pt x="173" y="440"/>
                  </a:lnTo>
                  <a:lnTo>
                    <a:pt x="148" y="446"/>
                  </a:lnTo>
                  <a:lnTo>
                    <a:pt x="122" y="449"/>
                  </a:lnTo>
                  <a:lnTo>
                    <a:pt x="122" y="449"/>
                  </a:lnTo>
                  <a:lnTo>
                    <a:pt x="88" y="446"/>
                  </a:lnTo>
                  <a:lnTo>
                    <a:pt x="60" y="440"/>
                  </a:lnTo>
                  <a:lnTo>
                    <a:pt x="60" y="440"/>
                  </a:lnTo>
                  <a:lnTo>
                    <a:pt x="34" y="429"/>
                  </a:lnTo>
                  <a:lnTo>
                    <a:pt x="3" y="415"/>
                  </a:lnTo>
                  <a:lnTo>
                    <a:pt x="0" y="318"/>
                  </a:lnTo>
                  <a:lnTo>
                    <a:pt x="0" y="318"/>
                  </a:lnTo>
                  <a:lnTo>
                    <a:pt x="9" y="338"/>
                  </a:lnTo>
                  <a:lnTo>
                    <a:pt x="17" y="358"/>
                  </a:lnTo>
                  <a:lnTo>
                    <a:pt x="28" y="375"/>
                  </a:lnTo>
                  <a:lnTo>
                    <a:pt x="43" y="392"/>
                  </a:lnTo>
                  <a:lnTo>
                    <a:pt x="43" y="392"/>
                  </a:lnTo>
                  <a:lnTo>
                    <a:pt x="57" y="406"/>
                  </a:lnTo>
                  <a:lnTo>
                    <a:pt x="74" y="415"/>
                  </a:lnTo>
                  <a:lnTo>
                    <a:pt x="94" y="421"/>
                  </a:lnTo>
                  <a:lnTo>
                    <a:pt x="116" y="423"/>
                  </a:lnTo>
                  <a:lnTo>
                    <a:pt x="116" y="423"/>
                  </a:lnTo>
                  <a:lnTo>
                    <a:pt x="139" y="421"/>
                  </a:lnTo>
                  <a:lnTo>
                    <a:pt x="156" y="415"/>
                  </a:lnTo>
                  <a:lnTo>
                    <a:pt x="173" y="406"/>
                  </a:lnTo>
                  <a:lnTo>
                    <a:pt x="185" y="395"/>
                  </a:lnTo>
                  <a:lnTo>
                    <a:pt x="185" y="395"/>
                  </a:lnTo>
                  <a:lnTo>
                    <a:pt x="193" y="381"/>
                  </a:lnTo>
                  <a:lnTo>
                    <a:pt x="199" y="367"/>
                  </a:lnTo>
                  <a:lnTo>
                    <a:pt x="205" y="352"/>
                  </a:lnTo>
                  <a:lnTo>
                    <a:pt x="205" y="335"/>
                  </a:lnTo>
                  <a:lnTo>
                    <a:pt x="205" y="335"/>
                  </a:lnTo>
                  <a:lnTo>
                    <a:pt x="205" y="318"/>
                  </a:lnTo>
                  <a:lnTo>
                    <a:pt x="199" y="301"/>
                  </a:lnTo>
                  <a:lnTo>
                    <a:pt x="193" y="290"/>
                  </a:lnTo>
                  <a:lnTo>
                    <a:pt x="185" y="278"/>
                  </a:lnTo>
                  <a:lnTo>
                    <a:pt x="185" y="278"/>
                  </a:lnTo>
                  <a:lnTo>
                    <a:pt x="153" y="259"/>
                  </a:lnTo>
                  <a:lnTo>
                    <a:pt x="97" y="230"/>
                  </a:lnTo>
                  <a:lnTo>
                    <a:pt x="97" y="230"/>
                  </a:lnTo>
                  <a:lnTo>
                    <a:pt x="74" y="219"/>
                  </a:lnTo>
                  <a:lnTo>
                    <a:pt x="54" y="205"/>
                  </a:lnTo>
                  <a:lnTo>
                    <a:pt x="37" y="193"/>
                  </a:lnTo>
                  <a:lnTo>
                    <a:pt x="26" y="179"/>
                  </a:lnTo>
                  <a:lnTo>
                    <a:pt x="26" y="179"/>
                  </a:lnTo>
                  <a:lnTo>
                    <a:pt x="14" y="165"/>
                  </a:lnTo>
                  <a:lnTo>
                    <a:pt x="9" y="148"/>
                  </a:lnTo>
                  <a:lnTo>
                    <a:pt x="3" y="131"/>
                  </a:lnTo>
                  <a:lnTo>
                    <a:pt x="3" y="114"/>
                  </a:lnTo>
                  <a:lnTo>
                    <a:pt x="3" y="114"/>
                  </a:lnTo>
                  <a:lnTo>
                    <a:pt x="6" y="88"/>
                  </a:lnTo>
                  <a:lnTo>
                    <a:pt x="11" y="65"/>
                  </a:lnTo>
                  <a:lnTo>
                    <a:pt x="26" y="45"/>
                  </a:lnTo>
                  <a:lnTo>
                    <a:pt x="43" y="28"/>
                  </a:lnTo>
                  <a:lnTo>
                    <a:pt x="43" y="28"/>
                  </a:lnTo>
                  <a:lnTo>
                    <a:pt x="65" y="17"/>
                  </a:lnTo>
                  <a:lnTo>
                    <a:pt x="85" y="6"/>
                  </a:lnTo>
                  <a:lnTo>
                    <a:pt x="111" y="0"/>
                  </a:lnTo>
                  <a:lnTo>
                    <a:pt x="136" y="0"/>
                  </a:lnTo>
                  <a:lnTo>
                    <a:pt x="136" y="0"/>
                  </a:lnTo>
                  <a:lnTo>
                    <a:pt x="162" y="0"/>
                  </a:lnTo>
                  <a:lnTo>
                    <a:pt x="185" y="6"/>
                  </a:lnTo>
                  <a:lnTo>
                    <a:pt x="207" y="14"/>
                  </a:lnTo>
                  <a:lnTo>
                    <a:pt x="227" y="23"/>
                  </a:lnTo>
                  <a:lnTo>
                    <a:pt x="230" y="108"/>
                  </a:lnTo>
                  <a:lnTo>
                    <a:pt x="230" y="108"/>
                  </a:lnTo>
                  <a:lnTo>
                    <a:pt x="227" y="94"/>
                  </a:lnTo>
                  <a:lnTo>
                    <a:pt x="219" y="80"/>
                  </a:lnTo>
                  <a:lnTo>
                    <a:pt x="207" y="65"/>
                  </a:lnTo>
                  <a:lnTo>
                    <a:pt x="196" y="51"/>
                  </a:lnTo>
                  <a:lnTo>
                    <a:pt x="196" y="51"/>
                  </a:lnTo>
                  <a:lnTo>
                    <a:pt x="182" y="40"/>
                  </a:lnTo>
                  <a:lnTo>
                    <a:pt x="165" y="31"/>
                  </a:lnTo>
                  <a:lnTo>
                    <a:pt x="148" y="28"/>
                  </a:lnTo>
                  <a:lnTo>
                    <a:pt x="128" y="26"/>
                  </a:lnTo>
                  <a:lnTo>
                    <a:pt x="128" y="26"/>
                  </a:lnTo>
                  <a:lnTo>
                    <a:pt x="108" y="26"/>
                  </a:lnTo>
                  <a:lnTo>
                    <a:pt x="94" y="31"/>
                  </a:lnTo>
                  <a:lnTo>
                    <a:pt x="82" y="37"/>
                  </a:lnTo>
                  <a:lnTo>
                    <a:pt x="71" y="48"/>
                  </a:lnTo>
                  <a:lnTo>
                    <a:pt x="71" y="48"/>
                  </a:lnTo>
                  <a:lnTo>
                    <a:pt x="65" y="57"/>
                  </a:lnTo>
                  <a:lnTo>
                    <a:pt x="60" y="68"/>
                  </a:lnTo>
                  <a:lnTo>
                    <a:pt x="57" y="82"/>
                  </a:lnTo>
                  <a:lnTo>
                    <a:pt x="54" y="94"/>
                  </a:lnTo>
                  <a:lnTo>
                    <a:pt x="54" y="94"/>
                  </a:lnTo>
                  <a:lnTo>
                    <a:pt x="57" y="108"/>
                  </a:lnTo>
                  <a:lnTo>
                    <a:pt x="60" y="119"/>
                  </a:lnTo>
                  <a:lnTo>
                    <a:pt x="65" y="128"/>
                  </a:lnTo>
                  <a:lnTo>
                    <a:pt x="71" y="139"/>
                  </a:lnTo>
                  <a:lnTo>
                    <a:pt x="71" y="139"/>
                  </a:lnTo>
                  <a:lnTo>
                    <a:pt x="99" y="156"/>
                  </a:lnTo>
                  <a:lnTo>
                    <a:pt x="142" y="179"/>
                  </a:lnTo>
                  <a:lnTo>
                    <a:pt x="142" y="1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3" name="Freeform 1705">
              <a:extLst>
                <a:ext uri="{FF2B5EF4-FFF2-40B4-BE49-F238E27FC236}">
                  <a16:creationId xmlns:a16="http://schemas.microsoft.com/office/drawing/2014/main" id="{658498FD-77DF-3A4F-8533-4296984DBAEF}"/>
                </a:ext>
              </a:extLst>
            </p:cNvPr>
            <p:cNvSpPr>
              <a:spLocks noEditPoints="1"/>
            </p:cNvSpPr>
            <p:nvPr/>
          </p:nvSpPr>
          <p:spPr bwMode="auto">
            <a:xfrm>
              <a:off x="1900" y="3110"/>
              <a:ext cx="281" cy="310"/>
            </a:xfrm>
            <a:custGeom>
              <a:avLst/>
              <a:gdLst>
                <a:gd name="T0" fmla="*/ 142 w 281"/>
                <a:gd name="T1" fmla="*/ 0 h 310"/>
                <a:gd name="T2" fmla="*/ 184 w 281"/>
                <a:gd name="T3" fmla="*/ 6 h 310"/>
                <a:gd name="T4" fmla="*/ 218 w 281"/>
                <a:gd name="T5" fmla="*/ 23 h 310"/>
                <a:gd name="T6" fmla="*/ 235 w 281"/>
                <a:gd name="T7" fmla="*/ 34 h 310"/>
                <a:gd name="T8" fmla="*/ 258 w 281"/>
                <a:gd name="T9" fmla="*/ 63 h 310"/>
                <a:gd name="T10" fmla="*/ 267 w 281"/>
                <a:gd name="T11" fmla="*/ 80 h 310"/>
                <a:gd name="T12" fmla="*/ 278 w 281"/>
                <a:gd name="T13" fmla="*/ 117 h 310"/>
                <a:gd name="T14" fmla="*/ 281 w 281"/>
                <a:gd name="T15" fmla="*/ 156 h 310"/>
                <a:gd name="T16" fmla="*/ 281 w 281"/>
                <a:gd name="T17" fmla="*/ 174 h 310"/>
                <a:gd name="T18" fmla="*/ 272 w 281"/>
                <a:gd name="T19" fmla="*/ 210 h 310"/>
                <a:gd name="T20" fmla="*/ 264 w 281"/>
                <a:gd name="T21" fmla="*/ 230 h 310"/>
                <a:gd name="T22" fmla="*/ 241 w 281"/>
                <a:gd name="T23" fmla="*/ 262 h 310"/>
                <a:gd name="T24" fmla="*/ 213 w 281"/>
                <a:gd name="T25" fmla="*/ 290 h 310"/>
                <a:gd name="T26" fmla="*/ 196 w 281"/>
                <a:gd name="T27" fmla="*/ 299 h 310"/>
                <a:gd name="T28" fmla="*/ 159 w 281"/>
                <a:gd name="T29" fmla="*/ 310 h 310"/>
                <a:gd name="T30" fmla="*/ 139 w 281"/>
                <a:gd name="T31" fmla="*/ 310 h 310"/>
                <a:gd name="T32" fmla="*/ 93 w 281"/>
                <a:gd name="T33" fmla="*/ 304 h 310"/>
                <a:gd name="T34" fmla="*/ 65 w 281"/>
                <a:gd name="T35" fmla="*/ 293 h 310"/>
                <a:gd name="T36" fmla="*/ 45 w 281"/>
                <a:gd name="T37" fmla="*/ 273 h 310"/>
                <a:gd name="T38" fmla="*/ 34 w 281"/>
                <a:gd name="T39" fmla="*/ 264 h 310"/>
                <a:gd name="T40" fmla="*/ 8 w 281"/>
                <a:gd name="T41" fmla="*/ 213 h 310"/>
                <a:gd name="T42" fmla="*/ 0 w 281"/>
                <a:gd name="T43" fmla="*/ 156 h 310"/>
                <a:gd name="T44" fmla="*/ 0 w 281"/>
                <a:gd name="T45" fmla="*/ 137 h 310"/>
                <a:gd name="T46" fmla="*/ 8 w 281"/>
                <a:gd name="T47" fmla="*/ 100 h 310"/>
                <a:gd name="T48" fmla="*/ 17 w 281"/>
                <a:gd name="T49" fmla="*/ 80 h 310"/>
                <a:gd name="T50" fmla="*/ 37 w 281"/>
                <a:gd name="T51" fmla="*/ 49 h 310"/>
                <a:gd name="T52" fmla="*/ 68 w 281"/>
                <a:gd name="T53" fmla="*/ 23 h 310"/>
                <a:gd name="T54" fmla="*/ 82 w 281"/>
                <a:gd name="T55" fmla="*/ 12 h 310"/>
                <a:gd name="T56" fmla="*/ 122 w 281"/>
                <a:gd name="T57" fmla="*/ 0 h 310"/>
                <a:gd name="T58" fmla="*/ 142 w 281"/>
                <a:gd name="T59" fmla="*/ 0 h 310"/>
                <a:gd name="T60" fmla="*/ 136 w 281"/>
                <a:gd name="T61" fmla="*/ 23 h 310"/>
                <a:gd name="T62" fmla="*/ 99 w 281"/>
                <a:gd name="T63" fmla="*/ 34 h 310"/>
                <a:gd name="T64" fmla="*/ 76 w 281"/>
                <a:gd name="T65" fmla="*/ 66 h 310"/>
                <a:gd name="T66" fmla="*/ 68 w 281"/>
                <a:gd name="T67" fmla="*/ 85 h 310"/>
                <a:gd name="T68" fmla="*/ 57 w 281"/>
                <a:gd name="T69" fmla="*/ 131 h 310"/>
                <a:gd name="T70" fmla="*/ 57 w 281"/>
                <a:gd name="T71" fmla="*/ 159 h 310"/>
                <a:gd name="T72" fmla="*/ 65 w 281"/>
                <a:gd name="T73" fmla="*/ 210 h 310"/>
                <a:gd name="T74" fmla="*/ 82 w 281"/>
                <a:gd name="T75" fmla="*/ 250 h 310"/>
                <a:gd name="T76" fmla="*/ 96 w 281"/>
                <a:gd name="T77" fmla="*/ 267 h 310"/>
                <a:gd name="T78" fmla="*/ 128 w 281"/>
                <a:gd name="T79" fmla="*/ 284 h 310"/>
                <a:gd name="T80" fmla="*/ 145 w 281"/>
                <a:gd name="T81" fmla="*/ 284 h 310"/>
                <a:gd name="T82" fmla="*/ 179 w 281"/>
                <a:gd name="T83" fmla="*/ 273 h 310"/>
                <a:gd name="T84" fmla="*/ 204 w 281"/>
                <a:gd name="T85" fmla="*/ 245 h 310"/>
                <a:gd name="T86" fmla="*/ 213 w 281"/>
                <a:gd name="T87" fmla="*/ 225 h 310"/>
                <a:gd name="T88" fmla="*/ 224 w 281"/>
                <a:gd name="T89" fmla="*/ 179 h 310"/>
                <a:gd name="T90" fmla="*/ 224 w 281"/>
                <a:gd name="T91" fmla="*/ 151 h 310"/>
                <a:gd name="T92" fmla="*/ 210 w 281"/>
                <a:gd name="T93" fmla="*/ 85 h 310"/>
                <a:gd name="T94" fmla="*/ 199 w 281"/>
                <a:gd name="T95" fmla="*/ 60 h 310"/>
                <a:gd name="T96" fmla="*/ 182 w 281"/>
                <a:gd name="T97" fmla="*/ 40 h 310"/>
                <a:gd name="T98" fmla="*/ 162 w 281"/>
                <a:gd name="T99" fmla="*/ 29 h 310"/>
                <a:gd name="T100" fmla="*/ 136 w 281"/>
                <a:gd name="T101" fmla="*/ 2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1" h="310">
                  <a:moveTo>
                    <a:pt x="142" y="0"/>
                  </a:moveTo>
                  <a:lnTo>
                    <a:pt x="142" y="0"/>
                  </a:lnTo>
                  <a:lnTo>
                    <a:pt x="164" y="0"/>
                  </a:lnTo>
                  <a:lnTo>
                    <a:pt x="184" y="6"/>
                  </a:lnTo>
                  <a:lnTo>
                    <a:pt x="201" y="12"/>
                  </a:lnTo>
                  <a:lnTo>
                    <a:pt x="218" y="23"/>
                  </a:lnTo>
                  <a:lnTo>
                    <a:pt x="218" y="23"/>
                  </a:lnTo>
                  <a:lnTo>
                    <a:pt x="235" y="34"/>
                  </a:lnTo>
                  <a:lnTo>
                    <a:pt x="247" y="49"/>
                  </a:lnTo>
                  <a:lnTo>
                    <a:pt x="258" y="63"/>
                  </a:lnTo>
                  <a:lnTo>
                    <a:pt x="267" y="80"/>
                  </a:lnTo>
                  <a:lnTo>
                    <a:pt x="267" y="80"/>
                  </a:lnTo>
                  <a:lnTo>
                    <a:pt x="272" y="100"/>
                  </a:lnTo>
                  <a:lnTo>
                    <a:pt x="278" y="117"/>
                  </a:lnTo>
                  <a:lnTo>
                    <a:pt x="281" y="137"/>
                  </a:lnTo>
                  <a:lnTo>
                    <a:pt x="281" y="156"/>
                  </a:lnTo>
                  <a:lnTo>
                    <a:pt x="281" y="156"/>
                  </a:lnTo>
                  <a:lnTo>
                    <a:pt x="281" y="174"/>
                  </a:lnTo>
                  <a:lnTo>
                    <a:pt x="278" y="193"/>
                  </a:lnTo>
                  <a:lnTo>
                    <a:pt x="272" y="210"/>
                  </a:lnTo>
                  <a:lnTo>
                    <a:pt x="264" y="230"/>
                  </a:lnTo>
                  <a:lnTo>
                    <a:pt x="264" y="230"/>
                  </a:lnTo>
                  <a:lnTo>
                    <a:pt x="253" y="247"/>
                  </a:lnTo>
                  <a:lnTo>
                    <a:pt x="241" y="262"/>
                  </a:lnTo>
                  <a:lnTo>
                    <a:pt x="230" y="276"/>
                  </a:lnTo>
                  <a:lnTo>
                    <a:pt x="213" y="290"/>
                  </a:lnTo>
                  <a:lnTo>
                    <a:pt x="213" y="290"/>
                  </a:lnTo>
                  <a:lnTo>
                    <a:pt x="196" y="299"/>
                  </a:lnTo>
                  <a:lnTo>
                    <a:pt x="179" y="304"/>
                  </a:lnTo>
                  <a:lnTo>
                    <a:pt x="159" y="310"/>
                  </a:lnTo>
                  <a:lnTo>
                    <a:pt x="139" y="310"/>
                  </a:lnTo>
                  <a:lnTo>
                    <a:pt x="139" y="310"/>
                  </a:lnTo>
                  <a:lnTo>
                    <a:pt x="108" y="307"/>
                  </a:lnTo>
                  <a:lnTo>
                    <a:pt x="93" y="304"/>
                  </a:lnTo>
                  <a:lnTo>
                    <a:pt x="79" y="299"/>
                  </a:lnTo>
                  <a:lnTo>
                    <a:pt x="65" y="293"/>
                  </a:lnTo>
                  <a:lnTo>
                    <a:pt x="54" y="284"/>
                  </a:lnTo>
                  <a:lnTo>
                    <a:pt x="45" y="273"/>
                  </a:lnTo>
                  <a:lnTo>
                    <a:pt x="34" y="264"/>
                  </a:lnTo>
                  <a:lnTo>
                    <a:pt x="34" y="264"/>
                  </a:lnTo>
                  <a:lnTo>
                    <a:pt x="20" y="239"/>
                  </a:lnTo>
                  <a:lnTo>
                    <a:pt x="8" y="213"/>
                  </a:lnTo>
                  <a:lnTo>
                    <a:pt x="0" y="185"/>
                  </a:lnTo>
                  <a:lnTo>
                    <a:pt x="0" y="156"/>
                  </a:lnTo>
                  <a:lnTo>
                    <a:pt x="0" y="156"/>
                  </a:lnTo>
                  <a:lnTo>
                    <a:pt x="0" y="137"/>
                  </a:lnTo>
                  <a:lnTo>
                    <a:pt x="3" y="117"/>
                  </a:lnTo>
                  <a:lnTo>
                    <a:pt x="8" y="100"/>
                  </a:lnTo>
                  <a:lnTo>
                    <a:pt x="17" y="80"/>
                  </a:lnTo>
                  <a:lnTo>
                    <a:pt x="17" y="80"/>
                  </a:lnTo>
                  <a:lnTo>
                    <a:pt x="25" y="63"/>
                  </a:lnTo>
                  <a:lnTo>
                    <a:pt x="37" y="49"/>
                  </a:lnTo>
                  <a:lnTo>
                    <a:pt x="51" y="34"/>
                  </a:lnTo>
                  <a:lnTo>
                    <a:pt x="68" y="23"/>
                  </a:lnTo>
                  <a:lnTo>
                    <a:pt x="68" y="23"/>
                  </a:lnTo>
                  <a:lnTo>
                    <a:pt x="82" y="12"/>
                  </a:lnTo>
                  <a:lnTo>
                    <a:pt x="102" y="6"/>
                  </a:lnTo>
                  <a:lnTo>
                    <a:pt x="122" y="0"/>
                  </a:lnTo>
                  <a:lnTo>
                    <a:pt x="142" y="0"/>
                  </a:lnTo>
                  <a:lnTo>
                    <a:pt x="142" y="0"/>
                  </a:lnTo>
                  <a:close/>
                  <a:moveTo>
                    <a:pt x="136" y="23"/>
                  </a:moveTo>
                  <a:lnTo>
                    <a:pt x="136" y="23"/>
                  </a:lnTo>
                  <a:lnTo>
                    <a:pt x="116" y="26"/>
                  </a:lnTo>
                  <a:lnTo>
                    <a:pt x="99" y="34"/>
                  </a:lnTo>
                  <a:lnTo>
                    <a:pt x="88" y="49"/>
                  </a:lnTo>
                  <a:lnTo>
                    <a:pt x="76" y="66"/>
                  </a:lnTo>
                  <a:lnTo>
                    <a:pt x="76" y="66"/>
                  </a:lnTo>
                  <a:lnTo>
                    <a:pt x="68" y="85"/>
                  </a:lnTo>
                  <a:lnTo>
                    <a:pt x="62" y="108"/>
                  </a:lnTo>
                  <a:lnTo>
                    <a:pt x="57" y="131"/>
                  </a:lnTo>
                  <a:lnTo>
                    <a:pt x="57" y="159"/>
                  </a:lnTo>
                  <a:lnTo>
                    <a:pt x="57" y="159"/>
                  </a:lnTo>
                  <a:lnTo>
                    <a:pt x="59" y="185"/>
                  </a:lnTo>
                  <a:lnTo>
                    <a:pt x="65" y="210"/>
                  </a:lnTo>
                  <a:lnTo>
                    <a:pt x="74" y="230"/>
                  </a:lnTo>
                  <a:lnTo>
                    <a:pt x="82" y="250"/>
                  </a:lnTo>
                  <a:lnTo>
                    <a:pt x="82" y="250"/>
                  </a:lnTo>
                  <a:lnTo>
                    <a:pt x="96" y="267"/>
                  </a:lnTo>
                  <a:lnTo>
                    <a:pt x="110" y="279"/>
                  </a:lnTo>
                  <a:lnTo>
                    <a:pt x="128" y="284"/>
                  </a:lnTo>
                  <a:lnTo>
                    <a:pt x="145" y="284"/>
                  </a:lnTo>
                  <a:lnTo>
                    <a:pt x="145" y="284"/>
                  </a:lnTo>
                  <a:lnTo>
                    <a:pt x="164" y="282"/>
                  </a:lnTo>
                  <a:lnTo>
                    <a:pt x="179" y="273"/>
                  </a:lnTo>
                  <a:lnTo>
                    <a:pt x="193" y="262"/>
                  </a:lnTo>
                  <a:lnTo>
                    <a:pt x="204" y="245"/>
                  </a:lnTo>
                  <a:lnTo>
                    <a:pt x="204" y="245"/>
                  </a:lnTo>
                  <a:lnTo>
                    <a:pt x="213" y="225"/>
                  </a:lnTo>
                  <a:lnTo>
                    <a:pt x="218" y="202"/>
                  </a:lnTo>
                  <a:lnTo>
                    <a:pt x="224" y="179"/>
                  </a:lnTo>
                  <a:lnTo>
                    <a:pt x="224" y="151"/>
                  </a:lnTo>
                  <a:lnTo>
                    <a:pt x="224" y="151"/>
                  </a:lnTo>
                  <a:lnTo>
                    <a:pt x="218" y="117"/>
                  </a:lnTo>
                  <a:lnTo>
                    <a:pt x="210" y="85"/>
                  </a:lnTo>
                  <a:lnTo>
                    <a:pt x="210" y="85"/>
                  </a:lnTo>
                  <a:lnTo>
                    <a:pt x="199" y="60"/>
                  </a:lnTo>
                  <a:lnTo>
                    <a:pt x="182" y="40"/>
                  </a:lnTo>
                  <a:lnTo>
                    <a:pt x="182" y="40"/>
                  </a:lnTo>
                  <a:lnTo>
                    <a:pt x="173" y="31"/>
                  </a:lnTo>
                  <a:lnTo>
                    <a:pt x="162" y="29"/>
                  </a:lnTo>
                  <a:lnTo>
                    <a:pt x="150" y="23"/>
                  </a:lnTo>
                  <a:lnTo>
                    <a:pt x="136" y="23"/>
                  </a:lnTo>
                  <a:lnTo>
                    <a:pt x="136"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4" name="Freeform 1706">
              <a:extLst>
                <a:ext uri="{FF2B5EF4-FFF2-40B4-BE49-F238E27FC236}">
                  <a16:creationId xmlns:a16="http://schemas.microsoft.com/office/drawing/2014/main" id="{26F8F642-BCD8-F548-83BE-97B08968BB21}"/>
                </a:ext>
              </a:extLst>
            </p:cNvPr>
            <p:cNvSpPr>
              <a:spLocks/>
            </p:cNvSpPr>
            <p:nvPr/>
          </p:nvSpPr>
          <p:spPr bwMode="auto">
            <a:xfrm>
              <a:off x="2493" y="3059"/>
              <a:ext cx="182" cy="361"/>
            </a:xfrm>
            <a:custGeom>
              <a:avLst/>
              <a:gdLst>
                <a:gd name="T0" fmla="*/ 86 w 182"/>
                <a:gd name="T1" fmla="*/ 0 h 361"/>
                <a:gd name="T2" fmla="*/ 86 w 182"/>
                <a:gd name="T3" fmla="*/ 60 h 361"/>
                <a:gd name="T4" fmla="*/ 174 w 182"/>
                <a:gd name="T5" fmla="*/ 60 h 361"/>
                <a:gd name="T6" fmla="*/ 151 w 182"/>
                <a:gd name="T7" fmla="*/ 85 h 361"/>
                <a:gd name="T8" fmla="*/ 83 w 182"/>
                <a:gd name="T9" fmla="*/ 85 h 361"/>
                <a:gd name="T10" fmla="*/ 83 w 182"/>
                <a:gd name="T11" fmla="*/ 267 h 361"/>
                <a:gd name="T12" fmla="*/ 83 w 182"/>
                <a:gd name="T13" fmla="*/ 267 h 361"/>
                <a:gd name="T14" fmla="*/ 83 w 182"/>
                <a:gd name="T15" fmla="*/ 284 h 361"/>
                <a:gd name="T16" fmla="*/ 86 w 182"/>
                <a:gd name="T17" fmla="*/ 296 h 361"/>
                <a:gd name="T18" fmla="*/ 91 w 182"/>
                <a:gd name="T19" fmla="*/ 307 h 361"/>
                <a:gd name="T20" fmla="*/ 97 w 182"/>
                <a:gd name="T21" fmla="*/ 318 h 361"/>
                <a:gd name="T22" fmla="*/ 105 w 182"/>
                <a:gd name="T23" fmla="*/ 324 h 361"/>
                <a:gd name="T24" fmla="*/ 117 w 182"/>
                <a:gd name="T25" fmla="*/ 330 h 361"/>
                <a:gd name="T26" fmla="*/ 128 w 182"/>
                <a:gd name="T27" fmla="*/ 333 h 361"/>
                <a:gd name="T28" fmla="*/ 142 w 182"/>
                <a:gd name="T29" fmla="*/ 335 h 361"/>
                <a:gd name="T30" fmla="*/ 142 w 182"/>
                <a:gd name="T31" fmla="*/ 335 h 361"/>
                <a:gd name="T32" fmla="*/ 157 w 182"/>
                <a:gd name="T33" fmla="*/ 333 h 361"/>
                <a:gd name="T34" fmla="*/ 165 w 182"/>
                <a:gd name="T35" fmla="*/ 330 h 361"/>
                <a:gd name="T36" fmla="*/ 165 w 182"/>
                <a:gd name="T37" fmla="*/ 330 h 361"/>
                <a:gd name="T38" fmla="*/ 182 w 182"/>
                <a:gd name="T39" fmla="*/ 318 h 361"/>
                <a:gd name="T40" fmla="*/ 182 w 182"/>
                <a:gd name="T41" fmla="*/ 318 h 361"/>
                <a:gd name="T42" fmla="*/ 182 w 182"/>
                <a:gd name="T43" fmla="*/ 324 h 361"/>
                <a:gd name="T44" fmla="*/ 179 w 182"/>
                <a:gd name="T45" fmla="*/ 333 h 361"/>
                <a:gd name="T46" fmla="*/ 162 w 182"/>
                <a:gd name="T47" fmla="*/ 347 h 361"/>
                <a:gd name="T48" fmla="*/ 162 w 182"/>
                <a:gd name="T49" fmla="*/ 347 h 361"/>
                <a:gd name="T50" fmla="*/ 154 w 182"/>
                <a:gd name="T51" fmla="*/ 352 h 361"/>
                <a:gd name="T52" fmla="*/ 142 w 182"/>
                <a:gd name="T53" fmla="*/ 358 h 361"/>
                <a:gd name="T54" fmla="*/ 131 w 182"/>
                <a:gd name="T55" fmla="*/ 361 h 361"/>
                <a:gd name="T56" fmla="*/ 117 w 182"/>
                <a:gd name="T57" fmla="*/ 361 h 361"/>
                <a:gd name="T58" fmla="*/ 117 w 182"/>
                <a:gd name="T59" fmla="*/ 361 h 361"/>
                <a:gd name="T60" fmla="*/ 100 w 182"/>
                <a:gd name="T61" fmla="*/ 361 h 361"/>
                <a:gd name="T62" fmla="*/ 83 w 182"/>
                <a:gd name="T63" fmla="*/ 355 h 361"/>
                <a:gd name="T64" fmla="*/ 66 w 182"/>
                <a:gd name="T65" fmla="*/ 347 h 361"/>
                <a:gd name="T66" fmla="*/ 54 w 182"/>
                <a:gd name="T67" fmla="*/ 335 h 361"/>
                <a:gd name="T68" fmla="*/ 54 w 182"/>
                <a:gd name="T69" fmla="*/ 335 h 361"/>
                <a:gd name="T70" fmla="*/ 43 w 182"/>
                <a:gd name="T71" fmla="*/ 324 h 361"/>
                <a:gd name="T72" fmla="*/ 34 w 182"/>
                <a:gd name="T73" fmla="*/ 307 h 361"/>
                <a:gd name="T74" fmla="*/ 29 w 182"/>
                <a:gd name="T75" fmla="*/ 290 h 361"/>
                <a:gd name="T76" fmla="*/ 29 w 182"/>
                <a:gd name="T77" fmla="*/ 267 h 361"/>
                <a:gd name="T78" fmla="*/ 29 w 182"/>
                <a:gd name="T79" fmla="*/ 85 h 361"/>
                <a:gd name="T80" fmla="*/ 0 w 182"/>
                <a:gd name="T81" fmla="*/ 85 h 361"/>
                <a:gd name="T82" fmla="*/ 86 w 182"/>
                <a:gd name="T83" fmla="*/ 0 h 361"/>
                <a:gd name="T84" fmla="*/ 86 w 182"/>
                <a:gd name="T8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2" h="361">
                  <a:moveTo>
                    <a:pt x="86" y="0"/>
                  </a:moveTo>
                  <a:lnTo>
                    <a:pt x="86" y="60"/>
                  </a:lnTo>
                  <a:lnTo>
                    <a:pt x="174" y="60"/>
                  </a:lnTo>
                  <a:lnTo>
                    <a:pt x="151" y="85"/>
                  </a:lnTo>
                  <a:lnTo>
                    <a:pt x="83" y="85"/>
                  </a:lnTo>
                  <a:lnTo>
                    <a:pt x="83" y="267"/>
                  </a:lnTo>
                  <a:lnTo>
                    <a:pt x="83" y="267"/>
                  </a:lnTo>
                  <a:lnTo>
                    <a:pt x="83" y="284"/>
                  </a:lnTo>
                  <a:lnTo>
                    <a:pt x="86" y="296"/>
                  </a:lnTo>
                  <a:lnTo>
                    <a:pt x="91" y="307"/>
                  </a:lnTo>
                  <a:lnTo>
                    <a:pt x="97" y="318"/>
                  </a:lnTo>
                  <a:lnTo>
                    <a:pt x="105" y="324"/>
                  </a:lnTo>
                  <a:lnTo>
                    <a:pt x="117" y="330"/>
                  </a:lnTo>
                  <a:lnTo>
                    <a:pt x="128" y="333"/>
                  </a:lnTo>
                  <a:lnTo>
                    <a:pt x="142" y="335"/>
                  </a:lnTo>
                  <a:lnTo>
                    <a:pt x="142" y="335"/>
                  </a:lnTo>
                  <a:lnTo>
                    <a:pt x="157" y="333"/>
                  </a:lnTo>
                  <a:lnTo>
                    <a:pt x="165" y="330"/>
                  </a:lnTo>
                  <a:lnTo>
                    <a:pt x="165" y="330"/>
                  </a:lnTo>
                  <a:lnTo>
                    <a:pt x="182" y="318"/>
                  </a:lnTo>
                  <a:lnTo>
                    <a:pt x="182" y="318"/>
                  </a:lnTo>
                  <a:lnTo>
                    <a:pt x="182" y="324"/>
                  </a:lnTo>
                  <a:lnTo>
                    <a:pt x="179" y="333"/>
                  </a:lnTo>
                  <a:lnTo>
                    <a:pt x="162" y="347"/>
                  </a:lnTo>
                  <a:lnTo>
                    <a:pt x="162" y="347"/>
                  </a:lnTo>
                  <a:lnTo>
                    <a:pt x="154" y="352"/>
                  </a:lnTo>
                  <a:lnTo>
                    <a:pt x="142" y="358"/>
                  </a:lnTo>
                  <a:lnTo>
                    <a:pt x="131" y="361"/>
                  </a:lnTo>
                  <a:lnTo>
                    <a:pt x="117" y="361"/>
                  </a:lnTo>
                  <a:lnTo>
                    <a:pt x="117" y="361"/>
                  </a:lnTo>
                  <a:lnTo>
                    <a:pt x="100" y="361"/>
                  </a:lnTo>
                  <a:lnTo>
                    <a:pt x="83" y="355"/>
                  </a:lnTo>
                  <a:lnTo>
                    <a:pt x="66" y="347"/>
                  </a:lnTo>
                  <a:lnTo>
                    <a:pt x="54" y="335"/>
                  </a:lnTo>
                  <a:lnTo>
                    <a:pt x="54" y="335"/>
                  </a:lnTo>
                  <a:lnTo>
                    <a:pt x="43" y="324"/>
                  </a:lnTo>
                  <a:lnTo>
                    <a:pt x="34" y="307"/>
                  </a:lnTo>
                  <a:lnTo>
                    <a:pt x="29" y="290"/>
                  </a:lnTo>
                  <a:lnTo>
                    <a:pt x="29" y="267"/>
                  </a:lnTo>
                  <a:lnTo>
                    <a:pt x="29" y="85"/>
                  </a:lnTo>
                  <a:lnTo>
                    <a:pt x="0" y="85"/>
                  </a:lnTo>
                  <a:lnTo>
                    <a:pt x="86" y="0"/>
                  </a:lnTo>
                  <a:lnTo>
                    <a:pt x="86"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5" name="Freeform 1707">
              <a:extLst>
                <a:ext uri="{FF2B5EF4-FFF2-40B4-BE49-F238E27FC236}">
                  <a16:creationId xmlns:a16="http://schemas.microsoft.com/office/drawing/2014/main" id="{6986892B-B984-0244-8C17-63A336BBD30C}"/>
                </a:ext>
              </a:extLst>
            </p:cNvPr>
            <p:cNvSpPr>
              <a:spLocks/>
            </p:cNvSpPr>
            <p:nvPr/>
          </p:nvSpPr>
          <p:spPr bwMode="auto">
            <a:xfrm>
              <a:off x="2695" y="2971"/>
              <a:ext cx="290" cy="443"/>
            </a:xfrm>
            <a:custGeom>
              <a:avLst/>
              <a:gdLst>
                <a:gd name="T0" fmla="*/ 176 w 290"/>
                <a:gd name="T1" fmla="*/ 139 h 443"/>
                <a:gd name="T2" fmla="*/ 213 w 290"/>
                <a:gd name="T3" fmla="*/ 145 h 443"/>
                <a:gd name="T4" fmla="*/ 244 w 290"/>
                <a:gd name="T5" fmla="*/ 162 h 443"/>
                <a:gd name="T6" fmla="*/ 256 w 290"/>
                <a:gd name="T7" fmla="*/ 176 h 443"/>
                <a:gd name="T8" fmla="*/ 270 w 290"/>
                <a:gd name="T9" fmla="*/ 207 h 443"/>
                <a:gd name="T10" fmla="*/ 273 w 290"/>
                <a:gd name="T11" fmla="*/ 421 h 443"/>
                <a:gd name="T12" fmla="*/ 273 w 290"/>
                <a:gd name="T13" fmla="*/ 429 h 443"/>
                <a:gd name="T14" fmla="*/ 276 w 290"/>
                <a:gd name="T15" fmla="*/ 435 h 443"/>
                <a:gd name="T16" fmla="*/ 199 w 290"/>
                <a:gd name="T17" fmla="*/ 443 h 443"/>
                <a:gd name="T18" fmla="*/ 207 w 290"/>
                <a:gd name="T19" fmla="*/ 438 h 443"/>
                <a:gd name="T20" fmla="*/ 216 w 290"/>
                <a:gd name="T21" fmla="*/ 426 h 443"/>
                <a:gd name="T22" fmla="*/ 216 w 290"/>
                <a:gd name="T23" fmla="*/ 250 h 443"/>
                <a:gd name="T24" fmla="*/ 216 w 290"/>
                <a:gd name="T25" fmla="*/ 233 h 443"/>
                <a:gd name="T26" fmla="*/ 207 w 290"/>
                <a:gd name="T27" fmla="*/ 207 h 443"/>
                <a:gd name="T28" fmla="*/ 202 w 290"/>
                <a:gd name="T29" fmla="*/ 196 h 443"/>
                <a:gd name="T30" fmla="*/ 179 w 290"/>
                <a:gd name="T31" fmla="*/ 182 h 443"/>
                <a:gd name="T32" fmla="*/ 148 w 290"/>
                <a:gd name="T33" fmla="*/ 176 h 443"/>
                <a:gd name="T34" fmla="*/ 128 w 290"/>
                <a:gd name="T35" fmla="*/ 179 h 443"/>
                <a:gd name="T36" fmla="*/ 108 w 290"/>
                <a:gd name="T37" fmla="*/ 188 h 443"/>
                <a:gd name="T38" fmla="*/ 77 w 290"/>
                <a:gd name="T39" fmla="*/ 210 h 443"/>
                <a:gd name="T40" fmla="*/ 77 w 290"/>
                <a:gd name="T41" fmla="*/ 421 h 443"/>
                <a:gd name="T42" fmla="*/ 82 w 290"/>
                <a:gd name="T43" fmla="*/ 432 h 443"/>
                <a:gd name="T44" fmla="*/ 88 w 290"/>
                <a:gd name="T45" fmla="*/ 438 h 443"/>
                <a:gd name="T46" fmla="*/ 6 w 290"/>
                <a:gd name="T47" fmla="*/ 443 h 443"/>
                <a:gd name="T48" fmla="*/ 11 w 290"/>
                <a:gd name="T49" fmla="*/ 438 h 443"/>
                <a:gd name="T50" fmla="*/ 20 w 290"/>
                <a:gd name="T51" fmla="*/ 426 h 443"/>
                <a:gd name="T52" fmla="*/ 20 w 290"/>
                <a:gd name="T53" fmla="*/ 40 h 443"/>
                <a:gd name="T54" fmla="*/ 20 w 290"/>
                <a:gd name="T55" fmla="*/ 31 h 443"/>
                <a:gd name="T56" fmla="*/ 17 w 290"/>
                <a:gd name="T57" fmla="*/ 23 h 443"/>
                <a:gd name="T58" fmla="*/ 77 w 290"/>
                <a:gd name="T59" fmla="*/ 0 h 443"/>
                <a:gd name="T60" fmla="*/ 77 w 290"/>
                <a:gd name="T61" fmla="*/ 185 h 443"/>
                <a:gd name="T62" fmla="*/ 128 w 290"/>
                <a:gd name="T63" fmla="*/ 151 h 443"/>
                <a:gd name="T64" fmla="*/ 176 w 290"/>
                <a:gd name="T65" fmla="*/ 139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0" h="443">
                  <a:moveTo>
                    <a:pt x="176" y="139"/>
                  </a:moveTo>
                  <a:lnTo>
                    <a:pt x="176" y="139"/>
                  </a:lnTo>
                  <a:lnTo>
                    <a:pt x="193" y="139"/>
                  </a:lnTo>
                  <a:lnTo>
                    <a:pt x="213" y="145"/>
                  </a:lnTo>
                  <a:lnTo>
                    <a:pt x="230" y="153"/>
                  </a:lnTo>
                  <a:lnTo>
                    <a:pt x="244" y="162"/>
                  </a:lnTo>
                  <a:lnTo>
                    <a:pt x="244" y="162"/>
                  </a:lnTo>
                  <a:lnTo>
                    <a:pt x="256" y="176"/>
                  </a:lnTo>
                  <a:lnTo>
                    <a:pt x="264" y="190"/>
                  </a:lnTo>
                  <a:lnTo>
                    <a:pt x="270" y="207"/>
                  </a:lnTo>
                  <a:lnTo>
                    <a:pt x="273" y="227"/>
                  </a:lnTo>
                  <a:lnTo>
                    <a:pt x="273" y="421"/>
                  </a:lnTo>
                  <a:lnTo>
                    <a:pt x="273" y="421"/>
                  </a:lnTo>
                  <a:lnTo>
                    <a:pt x="273" y="429"/>
                  </a:lnTo>
                  <a:lnTo>
                    <a:pt x="276" y="435"/>
                  </a:lnTo>
                  <a:lnTo>
                    <a:pt x="276" y="435"/>
                  </a:lnTo>
                  <a:lnTo>
                    <a:pt x="290" y="443"/>
                  </a:lnTo>
                  <a:lnTo>
                    <a:pt x="199" y="443"/>
                  </a:lnTo>
                  <a:lnTo>
                    <a:pt x="199" y="443"/>
                  </a:lnTo>
                  <a:lnTo>
                    <a:pt x="207" y="438"/>
                  </a:lnTo>
                  <a:lnTo>
                    <a:pt x="213" y="432"/>
                  </a:lnTo>
                  <a:lnTo>
                    <a:pt x="216" y="426"/>
                  </a:lnTo>
                  <a:lnTo>
                    <a:pt x="216" y="421"/>
                  </a:lnTo>
                  <a:lnTo>
                    <a:pt x="216" y="250"/>
                  </a:lnTo>
                  <a:lnTo>
                    <a:pt x="216" y="250"/>
                  </a:lnTo>
                  <a:lnTo>
                    <a:pt x="216" y="233"/>
                  </a:lnTo>
                  <a:lnTo>
                    <a:pt x="213" y="219"/>
                  </a:lnTo>
                  <a:lnTo>
                    <a:pt x="207" y="207"/>
                  </a:lnTo>
                  <a:lnTo>
                    <a:pt x="202" y="196"/>
                  </a:lnTo>
                  <a:lnTo>
                    <a:pt x="202" y="196"/>
                  </a:lnTo>
                  <a:lnTo>
                    <a:pt x="190" y="188"/>
                  </a:lnTo>
                  <a:lnTo>
                    <a:pt x="179" y="182"/>
                  </a:lnTo>
                  <a:lnTo>
                    <a:pt x="165" y="179"/>
                  </a:lnTo>
                  <a:lnTo>
                    <a:pt x="148" y="176"/>
                  </a:lnTo>
                  <a:lnTo>
                    <a:pt x="148" y="176"/>
                  </a:lnTo>
                  <a:lnTo>
                    <a:pt x="128" y="179"/>
                  </a:lnTo>
                  <a:lnTo>
                    <a:pt x="108" y="188"/>
                  </a:lnTo>
                  <a:lnTo>
                    <a:pt x="108" y="188"/>
                  </a:lnTo>
                  <a:lnTo>
                    <a:pt x="91" y="196"/>
                  </a:lnTo>
                  <a:lnTo>
                    <a:pt x="77" y="210"/>
                  </a:lnTo>
                  <a:lnTo>
                    <a:pt x="77" y="421"/>
                  </a:lnTo>
                  <a:lnTo>
                    <a:pt x="77" y="421"/>
                  </a:lnTo>
                  <a:lnTo>
                    <a:pt x="80" y="426"/>
                  </a:lnTo>
                  <a:lnTo>
                    <a:pt x="82" y="432"/>
                  </a:lnTo>
                  <a:lnTo>
                    <a:pt x="82" y="432"/>
                  </a:lnTo>
                  <a:lnTo>
                    <a:pt x="88" y="438"/>
                  </a:lnTo>
                  <a:lnTo>
                    <a:pt x="97" y="443"/>
                  </a:lnTo>
                  <a:lnTo>
                    <a:pt x="6" y="443"/>
                  </a:lnTo>
                  <a:lnTo>
                    <a:pt x="6" y="443"/>
                  </a:lnTo>
                  <a:lnTo>
                    <a:pt x="11" y="438"/>
                  </a:lnTo>
                  <a:lnTo>
                    <a:pt x="17" y="432"/>
                  </a:lnTo>
                  <a:lnTo>
                    <a:pt x="20" y="426"/>
                  </a:lnTo>
                  <a:lnTo>
                    <a:pt x="20" y="421"/>
                  </a:lnTo>
                  <a:lnTo>
                    <a:pt x="20" y="40"/>
                  </a:lnTo>
                  <a:lnTo>
                    <a:pt x="20" y="40"/>
                  </a:lnTo>
                  <a:lnTo>
                    <a:pt x="20" y="31"/>
                  </a:lnTo>
                  <a:lnTo>
                    <a:pt x="17" y="23"/>
                  </a:lnTo>
                  <a:lnTo>
                    <a:pt x="17" y="23"/>
                  </a:lnTo>
                  <a:lnTo>
                    <a:pt x="0" y="14"/>
                  </a:lnTo>
                  <a:lnTo>
                    <a:pt x="77" y="0"/>
                  </a:lnTo>
                  <a:lnTo>
                    <a:pt x="77" y="185"/>
                  </a:lnTo>
                  <a:lnTo>
                    <a:pt x="77" y="185"/>
                  </a:lnTo>
                  <a:lnTo>
                    <a:pt x="102" y="165"/>
                  </a:lnTo>
                  <a:lnTo>
                    <a:pt x="128" y="151"/>
                  </a:lnTo>
                  <a:lnTo>
                    <a:pt x="153" y="142"/>
                  </a:lnTo>
                  <a:lnTo>
                    <a:pt x="176" y="139"/>
                  </a:lnTo>
                  <a:lnTo>
                    <a:pt x="176" y="1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6" name="Freeform 1708">
              <a:extLst>
                <a:ext uri="{FF2B5EF4-FFF2-40B4-BE49-F238E27FC236}">
                  <a16:creationId xmlns:a16="http://schemas.microsoft.com/office/drawing/2014/main" id="{41CE570D-A587-774D-8781-6926CA1C6E74}"/>
                </a:ext>
              </a:extLst>
            </p:cNvPr>
            <p:cNvSpPr>
              <a:spLocks/>
            </p:cNvSpPr>
            <p:nvPr/>
          </p:nvSpPr>
          <p:spPr bwMode="auto">
            <a:xfrm>
              <a:off x="3274" y="3110"/>
              <a:ext cx="475" cy="304"/>
            </a:xfrm>
            <a:custGeom>
              <a:avLst/>
              <a:gdLst>
                <a:gd name="T0" fmla="*/ 364 w 475"/>
                <a:gd name="T1" fmla="*/ 0 h 304"/>
                <a:gd name="T2" fmla="*/ 398 w 475"/>
                <a:gd name="T3" fmla="*/ 6 h 304"/>
                <a:gd name="T4" fmla="*/ 429 w 475"/>
                <a:gd name="T5" fmla="*/ 23 h 304"/>
                <a:gd name="T6" fmla="*/ 444 w 475"/>
                <a:gd name="T7" fmla="*/ 37 h 304"/>
                <a:gd name="T8" fmla="*/ 458 w 475"/>
                <a:gd name="T9" fmla="*/ 68 h 304"/>
                <a:gd name="T10" fmla="*/ 458 w 475"/>
                <a:gd name="T11" fmla="*/ 282 h 304"/>
                <a:gd name="T12" fmla="*/ 461 w 475"/>
                <a:gd name="T13" fmla="*/ 287 h 304"/>
                <a:gd name="T14" fmla="*/ 463 w 475"/>
                <a:gd name="T15" fmla="*/ 293 h 304"/>
                <a:gd name="T16" fmla="*/ 387 w 475"/>
                <a:gd name="T17" fmla="*/ 304 h 304"/>
                <a:gd name="T18" fmla="*/ 392 w 475"/>
                <a:gd name="T19" fmla="*/ 299 h 304"/>
                <a:gd name="T20" fmla="*/ 404 w 475"/>
                <a:gd name="T21" fmla="*/ 287 h 304"/>
                <a:gd name="T22" fmla="*/ 404 w 475"/>
                <a:gd name="T23" fmla="*/ 108 h 304"/>
                <a:gd name="T24" fmla="*/ 404 w 475"/>
                <a:gd name="T25" fmla="*/ 91 h 304"/>
                <a:gd name="T26" fmla="*/ 395 w 475"/>
                <a:gd name="T27" fmla="*/ 66 h 304"/>
                <a:gd name="T28" fmla="*/ 387 w 475"/>
                <a:gd name="T29" fmla="*/ 57 h 304"/>
                <a:gd name="T30" fmla="*/ 367 w 475"/>
                <a:gd name="T31" fmla="*/ 43 h 304"/>
                <a:gd name="T32" fmla="*/ 336 w 475"/>
                <a:gd name="T33" fmla="*/ 37 h 304"/>
                <a:gd name="T34" fmla="*/ 316 w 475"/>
                <a:gd name="T35" fmla="*/ 40 h 304"/>
                <a:gd name="T36" fmla="*/ 282 w 475"/>
                <a:gd name="T37" fmla="*/ 60 h 304"/>
                <a:gd name="T38" fmla="*/ 267 w 475"/>
                <a:gd name="T39" fmla="*/ 77 h 304"/>
                <a:gd name="T40" fmla="*/ 267 w 475"/>
                <a:gd name="T41" fmla="*/ 282 h 304"/>
                <a:gd name="T42" fmla="*/ 270 w 475"/>
                <a:gd name="T43" fmla="*/ 287 h 304"/>
                <a:gd name="T44" fmla="*/ 273 w 475"/>
                <a:gd name="T45" fmla="*/ 293 h 304"/>
                <a:gd name="T46" fmla="*/ 194 w 475"/>
                <a:gd name="T47" fmla="*/ 304 h 304"/>
                <a:gd name="T48" fmla="*/ 202 w 475"/>
                <a:gd name="T49" fmla="*/ 299 h 304"/>
                <a:gd name="T50" fmla="*/ 211 w 475"/>
                <a:gd name="T51" fmla="*/ 287 h 304"/>
                <a:gd name="T52" fmla="*/ 211 w 475"/>
                <a:gd name="T53" fmla="*/ 105 h 304"/>
                <a:gd name="T54" fmla="*/ 211 w 475"/>
                <a:gd name="T55" fmla="*/ 88 h 304"/>
                <a:gd name="T56" fmla="*/ 202 w 475"/>
                <a:gd name="T57" fmla="*/ 63 h 304"/>
                <a:gd name="T58" fmla="*/ 185 w 475"/>
                <a:gd name="T59" fmla="*/ 46 h 304"/>
                <a:gd name="T60" fmla="*/ 160 w 475"/>
                <a:gd name="T61" fmla="*/ 37 h 304"/>
                <a:gd name="T62" fmla="*/ 145 w 475"/>
                <a:gd name="T63" fmla="*/ 37 h 304"/>
                <a:gd name="T64" fmla="*/ 108 w 475"/>
                <a:gd name="T65" fmla="*/ 46 h 304"/>
                <a:gd name="T66" fmla="*/ 80 w 475"/>
                <a:gd name="T67" fmla="*/ 68 h 304"/>
                <a:gd name="T68" fmla="*/ 80 w 475"/>
                <a:gd name="T69" fmla="*/ 282 h 304"/>
                <a:gd name="T70" fmla="*/ 83 w 475"/>
                <a:gd name="T71" fmla="*/ 293 h 304"/>
                <a:gd name="T72" fmla="*/ 97 w 475"/>
                <a:gd name="T73" fmla="*/ 304 h 304"/>
                <a:gd name="T74" fmla="*/ 6 w 475"/>
                <a:gd name="T75" fmla="*/ 304 h 304"/>
                <a:gd name="T76" fmla="*/ 20 w 475"/>
                <a:gd name="T77" fmla="*/ 293 h 304"/>
                <a:gd name="T78" fmla="*/ 23 w 475"/>
                <a:gd name="T79" fmla="*/ 282 h 304"/>
                <a:gd name="T80" fmla="*/ 23 w 475"/>
                <a:gd name="T81" fmla="*/ 40 h 304"/>
                <a:gd name="T82" fmla="*/ 18 w 475"/>
                <a:gd name="T83" fmla="*/ 23 h 304"/>
                <a:gd name="T84" fmla="*/ 9 w 475"/>
                <a:gd name="T85" fmla="*/ 17 h 304"/>
                <a:gd name="T86" fmla="*/ 80 w 475"/>
                <a:gd name="T87" fmla="*/ 0 h 304"/>
                <a:gd name="T88" fmla="*/ 80 w 475"/>
                <a:gd name="T89" fmla="*/ 43 h 304"/>
                <a:gd name="T90" fmla="*/ 123 w 475"/>
                <a:gd name="T91" fmla="*/ 14 h 304"/>
                <a:gd name="T92" fmla="*/ 134 w 475"/>
                <a:gd name="T93" fmla="*/ 9 h 304"/>
                <a:gd name="T94" fmla="*/ 160 w 475"/>
                <a:gd name="T95" fmla="*/ 0 h 304"/>
                <a:gd name="T96" fmla="*/ 174 w 475"/>
                <a:gd name="T97" fmla="*/ 0 h 304"/>
                <a:gd name="T98" fmla="*/ 202 w 475"/>
                <a:gd name="T99" fmla="*/ 3 h 304"/>
                <a:gd name="T100" fmla="*/ 228 w 475"/>
                <a:gd name="T101" fmla="*/ 14 h 304"/>
                <a:gd name="T102" fmla="*/ 239 w 475"/>
                <a:gd name="T103" fmla="*/ 23 h 304"/>
                <a:gd name="T104" fmla="*/ 256 w 475"/>
                <a:gd name="T105" fmla="*/ 43 h 304"/>
                <a:gd name="T106" fmla="*/ 262 w 475"/>
                <a:gd name="T107" fmla="*/ 57 h 304"/>
                <a:gd name="T108" fmla="*/ 307 w 475"/>
                <a:gd name="T109" fmla="*/ 17 h 304"/>
                <a:gd name="T110" fmla="*/ 321 w 475"/>
                <a:gd name="T111" fmla="*/ 9 h 304"/>
                <a:gd name="T112" fmla="*/ 350 w 475"/>
                <a:gd name="T113" fmla="*/ 0 h 304"/>
                <a:gd name="T114" fmla="*/ 364 w 475"/>
                <a:gd name="T11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5" h="304">
                  <a:moveTo>
                    <a:pt x="364" y="0"/>
                  </a:moveTo>
                  <a:lnTo>
                    <a:pt x="364" y="0"/>
                  </a:lnTo>
                  <a:lnTo>
                    <a:pt x="381" y="0"/>
                  </a:lnTo>
                  <a:lnTo>
                    <a:pt x="398" y="6"/>
                  </a:lnTo>
                  <a:lnTo>
                    <a:pt x="415" y="14"/>
                  </a:lnTo>
                  <a:lnTo>
                    <a:pt x="429" y="23"/>
                  </a:lnTo>
                  <a:lnTo>
                    <a:pt x="429" y="23"/>
                  </a:lnTo>
                  <a:lnTo>
                    <a:pt x="444" y="37"/>
                  </a:lnTo>
                  <a:lnTo>
                    <a:pt x="452" y="51"/>
                  </a:lnTo>
                  <a:lnTo>
                    <a:pt x="458" y="68"/>
                  </a:lnTo>
                  <a:lnTo>
                    <a:pt x="458" y="88"/>
                  </a:lnTo>
                  <a:lnTo>
                    <a:pt x="458" y="282"/>
                  </a:lnTo>
                  <a:lnTo>
                    <a:pt x="458" y="282"/>
                  </a:lnTo>
                  <a:lnTo>
                    <a:pt x="461" y="287"/>
                  </a:lnTo>
                  <a:lnTo>
                    <a:pt x="463" y="293"/>
                  </a:lnTo>
                  <a:lnTo>
                    <a:pt x="463" y="293"/>
                  </a:lnTo>
                  <a:lnTo>
                    <a:pt x="475" y="304"/>
                  </a:lnTo>
                  <a:lnTo>
                    <a:pt x="387" y="304"/>
                  </a:lnTo>
                  <a:lnTo>
                    <a:pt x="387" y="304"/>
                  </a:lnTo>
                  <a:lnTo>
                    <a:pt x="392" y="299"/>
                  </a:lnTo>
                  <a:lnTo>
                    <a:pt x="398" y="293"/>
                  </a:lnTo>
                  <a:lnTo>
                    <a:pt x="404" y="287"/>
                  </a:lnTo>
                  <a:lnTo>
                    <a:pt x="404" y="282"/>
                  </a:lnTo>
                  <a:lnTo>
                    <a:pt x="404" y="108"/>
                  </a:lnTo>
                  <a:lnTo>
                    <a:pt x="404" y="108"/>
                  </a:lnTo>
                  <a:lnTo>
                    <a:pt x="404" y="91"/>
                  </a:lnTo>
                  <a:lnTo>
                    <a:pt x="401" y="80"/>
                  </a:lnTo>
                  <a:lnTo>
                    <a:pt x="395" y="66"/>
                  </a:lnTo>
                  <a:lnTo>
                    <a:pt x="387" y="57"/>
                  </a:lnTo>
                  <a:lnTo>
                    <a:pt x="387" y="57"/>
                  </a:lnTo>
                  <a:lnTo>
                    <a:pt x="378" y="49"/>
                  </a:lnTo>
                  <a:lnTo>
                    <a:pt x="367" y="43"/>
                  </a:lnTo>
                  <a:lnTo>
                    <a:pt x="353" y="37"/>
                  </a:lnTo>
                  <a:lnTo>
                    <a:pt x="336" y="37"/>
                  </a:lnTo>
                  <a:lnTo>
                    <a:pt x="336" y="37"/>
                  </a:lnTo>
                  <a:lnTo>
                    <a:pt x="316" y="40"/>
                  </a:lnTo>
                  <a:lnTo>
                    <a:pt x="299" y="46"/>
                  </a:lnTo>
                  <a:lnTo>
                    <a:pt x="282" y="60"/>
                  </a:lnTo>
                  <a:lnTo>
                    <a:pt x="267" y="77"/>
                  </a:lnTo>
                  <a:lnTo>
                    <a:pt x="267" y="77"/>
                  </a:lnTo>
                  <a:lnTo>
                    <a:pt x="267" y="85"/>
                  </a:lnTo>
                  <a:lnTo>
                    <a:pt x="267" y="282"/>
                  </a:lnTo>
                  <a:lnTo>
                    <a:pt x="267" y="282"/>
                  </a:lnTo>
                  <a:lnTo>
                    <a:pt x="270" y="287"/>
                  </a:lnTo>
                  <a:lnTo>
                    <a:pt x="273" y="293"/>
                  </a:lnTo>
                  <a:lnTo>
                    <a:pt x="273" y="293"/>
                  </a:lnTo>
                  <a:lnTo>
                    <a:pt x="285" y="304"/>
                  </a:lnTo>
                  <a:lnTo>
                    <a:pt x="194" y="304"/>
                  </a:lnTo>
                  <a:lnTo>
                    <a:pt x="194" y="304"/>
                  </a:lnTo>
                  <a:lnTo>
                    <a:pt x="202" y="299"/>
                  </a:lnTo>
                  <a:lnTo>
                    <a:pt x="208" y="293"/>
                  </a:lnTo>
                  <a:lnTo>
                    <a:pt x="211" y="287"/>
                  </a:lnTo>
                  <a:lnTo>
                    <a:pt x="211" y="282"/>
                  </a:lnTo>
                  <a:lnTo>
                    <a:pt x="211" y="105"/>
                  </a:lnTo>
                  <a:lnTo>
                    <a:pt x="211" y="105"/>
                  </a:lnTo>
                  <a:lnTo>
                    <a:pt x="211" y="88"/>
                  </a:lnTo>
                  <a:lnTo>
                    <a:pt x="208" y="74"/>
                  </a:lnTo>
                  <a:lnTo>
                    <a:pt x="202" y="63"/>
                  </a:lnTo>
                  <a:lnTo>
                    <a:pt x="194" y="54"/>
                  </a:lnTo>
                  <a:lnTo>
                    <a:pt x="185" y="46"/>
                  </a:lnTo>
                  <a:lnTo>
                    <a:pt x="174" y="40"/>
                  </a:lnTo>
                  <a:lnTo>
                    <a:pt x="160" y="37"/>
                  </a:lnTo>
                  <a:lnTo>
                    <a:pt x="145" y="37"/>
                  </a:lnTo>
                  <a:lnTo>
                    <a:pt x="145" y="37"/>
                  </a:lnTo>
                  <a:lnTo>
                    <a:pt x="125" y="40"/>
                  </a:lnTo>
                  <a:lnTo>
                    <a:pt x="108" y="46"/>
                  </a:lnTo>
                  <a:lnTo>
                    <a:pt x="94" y="54"/>
                  </a:lnTo>
                  <a:lnTo>
                    <a:pt x="80" y="68"/>
                  </a:lnTo>
                  <a:lnTo>
                    <a:pt x="80" y="282"/>
                  </a:lnTo>
                  <a:lnTo>
                    <a:pt x="80" y="282"/>
                  </a:lnTo>
                  <a:lnTo>
                    <a:pt x="80" y="287"/>
                  </a:lnTo>
                  <a:lnTo>
                    <a:pt x="83" y="293"/>
                  </a:lnTo>
                  <a:lnTo>
                    <a:pt x="83" y="293"/>
                  </a:lnTo>
                  <a:lnTo>
                    <a:pt x="97" y="304"/>
                  </a:lnTo>
                  <a:lnTo>
                    <a:pt x="6" y="304"/>
                  </a:lnTo>
                  <a:lnTo>
                    <a:pt x="6" y="304"/>
                  </a:lnTo>
                  <a:lnTo>
                    <a:pt x="15" y="299"/>
                  </a:lnTo>
                  <a:lnTo>
                    <a:pt x="20" y="293"/>
                  </a:lnTo>
                  <a:lnTo>
                    <a:pt x="23" y="287"/>
                  </a:lnTo>
                  <a:lnTo>
                    <a:pt x="23" y="282"/>
                  </a:lnTo>
                  <a:lnTo>
                    <a:pt x="23" y="40"/>
                  </a:lnTo>
                  <a:lnTo>
                    <a:pt x="23" y="40"/>
                  </a:lnTo>
                  <a:lnTo>
                    <a:pt x="23" y="31"/>
                  </a:lnTo>
                  <a:lnTo>
                    <a:pt x="18" y="23"/>
                  </a:lnTo>
                  <a:lnTo>
                    <a:pt x="18" y="23"/>
                  </a:lnTo>
                  <a:lnTo>
                    <a:pt x="9" y="17"/>
                  </a:lnTo>
                  <a:lnTo>
                    <a:pt x="0" y="14"/>
                  </a:lnTo>
                  <a:lnTo>
                    <a:pt x="80" y="0"/>
                  </a:lnTo>
                  <a:lnTo>
                    <a:pt x="80" y="43"/>
                  </a:lnTo>
                  <a:lnTo>
                    <a:pt x="80" y="43"/>
                  </a:lnTo>
                  <a:lnTo>
                    <a:pt x="100" y="29"/>
                  </a:lnTo>
                  <a:lnTo>
                    <a:pt x="123" y="14"/>
                  </a:lnTo>
                  <a:lnTo>
                    <a:pt x="123" y="14"/>
                  </a:lnTo>
                  <a:lnTo>
                    <a:pt x="134" y="9"/>
                  </a:lnTo>
                  <a:lnTo>
                    <a:pt x="145" y="3"/>
                  </a:lnTo>
                  <a:lnTo>
                    <a:pt x="160" y="0"/>
                  </a:lnTo>
                  <a:lnTo>
                    <a:pt x="174" y="0"/>
                  </a:lnTo>
                  <a:lnTo>
                    <a:pt x="174" y="0"/>
                  </a:lnTo>
                  <a:lnTo>
                    <a:pt x="188" y="0"/>
                  </a:lnTo>
                  <a:lnTo>
                    <a:pt x="202" y="3"/>
                  </a:lnTo>
                  <a:lnTo>
                    <a:pt x="213" y="9"/>
                  </a:lnTo>
                  <a:lnTo>
                    <a:pt x="228" y="14"/>
                  </a:lnTo>
                  <a:lnTo>
                    <a:pt x="228" y="14"/>
                  </a:lnTo>
                  <a:lnTo>
                    <a:pt x="239" y="23"/>
                  </a:lnTo>
                  <a:lnTo>
                    <a:pt x="248" y="31"/>
                  </a:lnTo>
                  <a:lnTo>
                    <a:pt x="256" y="43"/>
                  </a:lnTo>
                  <a:lnTo>
                    <a:pt x="262" y="57"/>
                  </a:lnTo>
                  <a:lnTo>
                    <a:pt x="262" y="57"/>
                  </a:lnTo>
                  <a:lnTo>
                    <a:pt x="282" y="34"/>
                  </a:lnTo>
                  <a:lnTo>
                    <a:pt x="307" y="17"/>
                  </a:lnTo>
                  <a:lnTo>
                    <a:pt x="307" y="17"/>
                  </a:lnTo>
                  <a:lnTo>
                    <a:pt x="321" y="9"/>
                  </a:lnTo>
                  <a:lnTo>
                    <a:pt x="336" y="3"/>
                  </a:lnTo>
                  <a:lnTo>
                    <a:pt x="350" y="0"/>
                  </a:lnTo>
                  <a:lnTo>
                    <a:pt x="364" y="0"/>
                  </a:lnTo>
                  <a:lnTo>
                    <a:pt x="3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7" name="Freeform 1709">
              <a:extLst>
                <a:ext uri="{FF2B5EF4-FFF2-40B4-BE49-F238E27FC236}">
                  <a16:creationId xmlns:a16="http://schemas.microsoft.com/office/drawing/2014/main" id="{C0B2B664-9E58-3E45-8D06-96BB197082CA}"/>
                </a:ext>
              </a:extLst>
            </p:cNvPr>
            <p:cNvSpPr>
              <a:spLocks/>
            </p:cNvSpPr>
            <p:nvPr/>
          </p:nvSpPr>
          <p:spPr bwMode="auto">
            <a:xfrm>
              <a:off x="4070" y="3059"/>
              <a:ext cx="184" cy="361"/>
            </a:xfrm>
            <a:custGeom>
              <a:avLst/>
              <a:gdLst>
                <a:gd name="T0" fmla="*/ 85 w 184"/>
                <a:gd name="T1" fmla="*/ 0 h 361"/>
                <a:gd name="T2" fmla="*/ 85 w 184"/>
                <a:gd name="T3" fmla="*/ 60 h 361"/>
                <a:gd name="T4" fmla="*/ 173 w 184"/>
                <a:gd name="T5" fmla="*/ 60 h 361"/>
                <a:gd name="T6" fmla="*/ 150 w 184"/>
                <a:gd name="T7" fmla="*/ 85 h 361"/>
                <a:gd name="T8" fmla="*/ 82 w 184"/>
                <a:gd name="T9" fmla="*/ 85 h 361"/>
                <a:gd name="T10" fmla="*/ 82 w 184"/>
                <a:gd name="T11" fmla="*/ 267 h 361"/>
                <a:gd name="T12" fmla="*/ 82 w 184"/>
                <a:gd name="T13" fmla="*/ 267 h 361"/>
                <a:gd name="T14" fmla="*/ 85 w 184"/>
                <a:gd name="T15" fmla="*/ 284 h 361"/>
                <a:gd name="T16" fmla="*/ 88 w 184"/>
                <a:gd name="T17" fmla="*/ 296 h 361"/>
                <a:gd name="T18" fmla="*/ 91 w 184"/>
                <a:gd name="T19" fmla="*/ 307 h 361"/>
                <a:gd name="T20" fmla="*/ 99 w 184"/>
                <a:gd name="T21" fmla="*/ 318 h 361"/>
                <a:gd name="T22" fmla="*/ 105 w 184"/>
                <a:gd name="T23" fmla="*/ 324 h 361"/>
                <a:gd name="T24" fmla="*/ 116 w 184"/>
                <a:gd name="T25" fmla="*/ 330 h 361"/>
                <a:gd name="T26" fmla="*/ 128 w 184"/>
                <a:gd name="T27" fmla="*/ 333 h 361"/>
                <a:gd name="T28" fmla="*/ 142 w 184"/>
                <a:gd name="T29" fmla="*/ 335 h 361"/>
                <a:gd name="T30" fmla="*/ 142 w 184"/>
                <a:gd name="T31" fmla="*/ 335 h 361"/>
                <a:gd name="T32" fmla="*/ 156 w 184"/>
                <a:gd name="T33" fmla="*/ 333 h 361"/>
                <a:gd name="T34" fmla="*/ 165 w 184"/>
                <a:gd name="T35" fmla="*/ 330 h 361"/>
                <a:gd name="T36" fmla="*/ 165 w 184"/>
                <a:gd name="T37" fmla="*/ 330 h 361"/>
                <a:gd name="T38" fmla="*/ 184 w 184"/>
                <a:gd name="T39" fmla="*/ 318 h 361"/>
                <a:gd name="T40" fmla="*/ 184 w 184"/>
                <a:gd name="T41" fmla="*/ 318 h 361"/>
                <a:gd name="T42" fmla="*/ 182 w 184"/>
                <a:gd name="T43" fmla="*/ 324 h 361"/>
                <a:gd name="T44" fmla="*/ 179 w 184"/>
                <a:gd name="T45" fmla="*/ 333 h 361"/>
                <a:gd name="T46" fmla="*/ 162 w 184"/>
                <a:gd name="T47" fmla="*/ 347 h 361"/>
                <a:gd name="T48" fmla="*/ 162 w 184"/>
                <a:gd name="T49" fmla="*/ 347 h 361"/>
                <a:gd name="T50" fmla="*/ 153 w 184"/>
                <a:gd name="T51" fmla="*/ 352 h 361"/>
                <a:gd name="T52" fmla="*/ 142 w 184"/>
                <a:gd name="T53" fmla="*/ 358 h 361"/>
                <a:gd name="T54" fmla="*/ 130 w 184"/>
                <a:gd name="T55" fmla="*/ 361 h 361"/>
                <a:gd name="T56" fmla="*/ 119 w 184"/>
                <a:gd name="T57" fmla="*/ 361 h 361"/>
                <a:gd name="T58" fmla="*/ 119 w 184"/>
                <a:gd name="T59" fmla="*/ 361 h 361"/>
                <a:gd name="T60" fmla="*/ 99 w 184"/>
                <a:gd name="T61" fmla="*/ 361 h 361"/>
                <a:gd name="T62" fmla="*/ 82 w 184"/>
                <a:gd name="T63" fmla="*/ 355 h 361"/>
                <a:gd name="T64" fmla="*/ 65 w 184"/>
                <a:gd name="T65" fmla="*/ 347 h 361"/>
                <a:gd name="T66" fmla="*/ 54 w 184"/>
                <a:gd name="T67" fmla="*/ 335 h 361"/>
                <a:gd name="T68" fmla="*/ 54 w 184"/>
                <a:gd name="T69" fmla="*/ 335 h 361"/>
                <a:gd name="T70" fmla="*/ 42 w 184"/>
                <a:gd name="T71" fmla="*/ 324 h 361"/>
                <a:gd name="T72" fmla="*/ 34 w 184"/>
                <a:gd name="T73" fmla="*/ 307 h 361"/>
                <a:gd name="T74" fmla="*/ 31 w 184"/>
                <a:gd name="T75" fmla="*/ 290 h 361"/>
                <a:gd name="T76" fmla="*/ 28 w 184"/>
                <a:gd name="T77" fmla="*/ 267 h 361"/>
                <a:gd name="T78" fmla="*/ 28 w 184"/>
                <a:gd name="T79" fmla="*/ 85 h 361"/>
                <a:gd name="T80" fmla="*/ 0 w 184"/>
                <a:gd name="T81" fmla="*/ 85 h 361"/>
                <a:gd name="T82" fmla="*/ 85 w 184"/>
                <a:gd name="T83" fmla="*/ 0 h 361"/>
                <a:gd name="T84" fmla="*/ 85 w 184"/>
                <a:gd name="T85"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4" h="361">
                  <a:moveTo>
                    <a:pt x="85" y="0"/>
                  </a:moveTo>
                  <a:lnTo>
                    <a:pt x="85" y="60"/>
                  </a:lnTo>
                  <a:lnTo>
                    <a:pt x="173" y="60"/>
                  </a:lnTo>
                  <a:lnTo>
                    <a:pt x="150" y="85"/>
                  </a:lnTo>
                  <a:lnTo>
                    <a:pt x="82" y="85"/>
                  </a:lnTo>
                  <a:lnTo>
                    <a:pt x="82" y="267"/>
                  </a:lnTo>
                  <a:lnTo>
                    <a:pt x="82" y="267"/>
                  </a:lnTo>
                  <a:lnTo>
                    <a:pt x="85" y="284"/>
                  </a:lnTo>
                  <a:lnTo>
                    <a:pt x="88" y="296"/>
                  </a:lnTo>
                  <a:lnTo>
                    <a:pt x="91" y="307"/>
                  </a:lnTo>
                  <a:lnTo>
                    <a:pt x="99" y="318"/>
                  </a:lnTo>
                  <a:lnTo>
                    <a:pt x="105" y="324"/>
                  </a:lnTo>
                  <a:lnTo>
                    <a:pt x="116" y="330"/>
                  </a:lnTo>
                  <a:lnTo>
                    <a:pt x="128" y="333"/>
                  </a:lnTo>
                  <a:lnTo>
                    <a:pt x="142" y="335"/>
                  </a:lnTo>
                  <a:lnTo>
                    <a:pt x="142" y="335"/>
                  </a:lnTo>
                  <a:lnTo>
                    <a:pt x="156" y="333"/>
                  </a:lnTo>
                  <a:lnTo>
                    <a:pt x="165" y="330"/>
                  </a:lnTo>
                  <a:lnTo>
                    <a:pt x="165" y="330"/>
                  </a:lnTo>
                  <a:lnTo>
                    <a:pt x="184" y="318"/>
                  </a:lnTo>
                  <a:lnTo>
                    <a:pt x="184" y="318"/>
                  </a:lnTo>
                  <a:lnTo>
                    <a:pt x="182" y="324"/>
                  </a:lnTo>
                  <a:lnTo>
                    <a:pt x="179" y="333"/>
                  </a:lnTo>
                  <a:lnTo>
                    <a:pt x="162" y="347"/>
                  </a:lnTo>
                  <a:lnTo>
                    <a:pt x="162" y="347"/>
                  </a:lnTo>
                  <a:lnTo>
                    <a:pt x="153" y="352"/>
                  </a:lnTo>
                  <a:lnTo>
                    <a:pt x="142" y="358"/>
                  </a:lnTo>
                  <a:lnTo>
                    <a:pt x="130" y="361"/>
                  </a:lnTo>
                  <a:lnTo>
                    <a:pt x="119" y="361"/>
                  </a:lnTo>
                  <a:lnTo>
                    <a:pt x="119" y="361"/>
                  </a:lnTo>
                  <a:lnTo>
                    <a:pt x="99" y="361"/>
                  </a:lnTo>
                  <a:lnTo>
                    <a:pt x="82" y="355"/>
                  </a:lnTo>
                  <a:lnTo>
                    <a:pt x="65" y="347"/>
                  </a:lnTo>
                  <a:lnTo>
                    <a:pt x="54" y="335"/>
                  </a:lnTo>
                  <a:lnTo>
                    <a:pt x="54" y="335"/>
                  </a:lnTo>
                  <a:lnTo>
                    <a:pt x="42" y="324"/>
                  </a:lnTo>
                  <a:lnTo>
                    <a:pt x="34" y="307"/>
                  </a:lnTo>
                  <a:lnTo>
                    <a:pt x="31" y="290"/>
                  </a:lnTo>
                  <a:lnTo>
                    <a:pt x="28" y="267"/>
                  </a:lnTo>
                  <a:lnTo>
                    <a:pt x="28" y="85"/>
                  </a:lnTo>
                  <a:lnTo>
                    <a:pt x="0" y="85"/>
                  </a:lnTo>
                  <a:lnTo>
                    <a:pt x="85" y="0"/>
                  </a:lnTo>
                  <a:lnTo>
                    <a:pt x="8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8" name="Freeform 1710">
              <a:extLst>
                <a:ext uri="{FF2B5EF4-FFF2-40B4-BE49-F238E27FC236}">
                  <a16:creationId xmlns:a16="http://schemas.microsoft.com/office/drawing/2014/main" id="{25761FEF-788C-7343-A23B-1E30CD729F2D}"/>
                </a:ext>
              </a:extLst>
            </p:cNvPr>
            <p:cNvSpPr>
              <a:spLocks noEditPoints="1"/>
            </p:cNvSpPr>
            <p:nvPr/>
          </p:nvSpPr>
          <p:spPr bwMode="auto">
            <a:xfrm>
              <a:off x="4252" y="3110"/>
              <a:ext cx="284" cy="310"/>
            </a:xfrm>
            <a:custGeom>
              <a:avLst/>
              <a:gdLst>
                <a:gd name="T0" fmla="*/ 144 w 284"/>
                <a:gd name="T1" fmla="*/ 0 h 310"/>
                <a:gd name="T2" fmla="*/ 184 w 284"/>
                <a:gd name="T3" fmla="*/ 6 h 310"/>
                <a:gd name="T4" fmla="*/ 221 w 284"/>
                <a:gd name="T5" fmla="*/ 23 h 310"/>
                <a:gd name="T6" fmla="*/ 235 w 284"/>
                <a:gd name="T7" fmla="*/ 34 h 310"/>
                <a:gd name="T8" fmla="*/ 261 w 284"/>
                <a:gd name="T9" fmla="*/ 63 h 310"/>
                <a:gd name="T10" fmla="*/ 269 w 284"/>
                <a:gd name="T11" fmla="*/ 80 h 310"/>
                <a:gd name="T12" fmla="*/ 281 w 284"/>
                <a:gd name="T13" fmla="*/ 117 h 310"/>
                <a:gd name="T14" fmla="*/ 284 w 284"/>
                <a:gd name="T15" fmla="*/ 156 h 310"/>
                <a:gd name="T16" fmla="*/ 284 w 284"/>
                <a:gd name="T17" fmla="*/ 174 h 310"/>
                <a:gd name="T18" fmla="*/ 272 w 284"/>
                <a:gd name="T19" fmla="*/ 210 h 310"/>
                <a:gd name="T20" fmla="*/ 267 w 284"/>
                <a:gd name="T21" fmla="*/ 230 h 310"/>
                <a:gd name="T22" fmla="*/ 244 w 284"/>
                <a:gd name="T23" fmla="*/ 262 h 310"/>
                <a:gd name="T24" fmla="*/ 215 w 284"/>
                <a:gd name="T25" fmla="*/ 290 h 310"/>
                <a:gd name="T26" fmla="*/ 198 w 284"/>
                <a:gd name="T27" fmla="*/ 299 h 310"/>
                <a:gd name="T28" fmla="*/ 161 w 284"/>
                <a:gd name="T29" fmla="*/ 310 h 310"/>
                <a:gd name="T30" fmla="*/ 142 w 284"/>
                <a:gd name="T31" fmla="*/ 310 h 310"/>
                <a:gd name="T32" fmla="*/ 93 w 284"/>
                <a:gd name="T33" fmla="*/ 304 h 310"/>
                <a:gd name="T34" fmla="*/ 68 w 284"/>
                <a:gd name="T35" fmla="*/ 293 h 310"/>
                <a:gd name="T36" fmla="*/ 45 w 284"/>
                <a:gd name="T37" fmla="*/ 273 h 310"/>
                <a:gd name="T38" fmla="*/ 36 w 284"/>
                <a:gd name="T39" fmla="*/ 264 h 310"/>
                <a:gd name="T40" fmla="*/ 11 w 284"/>
                <a:gd name="T41" fmla="*/ 213 h 310"/>
                <a:gd name="T42" fmla="*/ 0 w 284"/>
                <a:gd name="T43" fmla="*/ 156 h 310"/>
                <a:gd name="T44" fmla="*/ 2 w 284"/>
                <a:gd name="T45" fmla="*/ 137 h 310"/>
                <a:gd name="T46" fmla="*/ 11 w 284"/>
                <a:gd name="T47" fmla="*/ 100 h 310"/>
                <a:gd name="T48" fmla="*/ 19 w 284"/>
                <a:gd name="T49" fmla="*/ 80 h 310"/>
                <a:gd name="T50" fmla="*/ 39 w 284"/>
                <a:gd name="T51" fmla="*/ 49 h 310"/>
                <a:gd name="T52" fmla="*/ 68 w 284"/>
                <a:gd name="T53" fmla="*/ 23 h 310"/>
                <a:gd name="T54" fmla="*/ 85 w 284"/>
                <a:gd name="T55" fmla="*/ 12 h 310"/>
                <a:gd name="T56" fmla="*/ 122 w 284"/>
                <a:gd name="T57" fmla="*/ 0 h 310"/>
                <a:gd name="T58" fmla="*/ 144 w 284"/>
                <a:gd name="T59" fmla="*/ 0 h 310"/>
                <a:gd name="T60" fmla="*/ 139 w 284"/>
                <a:gd name="T61" fmla="*/ 23 h 310"/>
                <a:gd name="T62" fmla="*/ 102 w 284"/>
                <a:gd name="T63" fmla="*/ 34 h 310"/>
                <a:gd name="T64" fmla="*/ 76 w 284"/>
                <a:gd name="T65" fmla="*/ 66 h 310"/>
                <a:gd name="T66" fmla="*/ 68 w 284"/>
                <a:gd name="T67" fmla="*/ 85 h 310"/>
                <a:gd name="T68" fmla="*/ 59 w 284"/>
                <a:gd name="T69" fmla="*/ 131 h 310"/>
                <a:gd name="T70" fmla="*/ 59 w 284"/>
                <a:gd name="T71" fmla="*/ 159 h 310"/>
                <a:gd name="T72" fmla="*/ 68 w 284"/>
                <a:gd name="T73" fmla="*/ 210 h 310"/>
                <a:gd name="T74" fmla="*/ 85 w 284"/>
                <a:gd name="T75" fmla="*/ 250 h 310"/>
                <a:gd name="T76" fmla="*/ 96 w 284"/>
                <a:gd name="T77" fmla="*/ 267 h 310"/>
                <a:gd name="T78" fmla="*/ 127 w 284"/>
                <a:gd name="T79" fmla="*/ 284 h 310"/>
                <a:gd name="T80" fmla="*/ 147 w 284"/>
                <a:gd name="T81" fmla="*/ 284 h 310"/>
                <a:gd name="T82" fmla="*/ 181 w 284"/>
                <a:gd name="T83" fmla="*/ 273 h 310"/>
                <a:gd name="T84" fmla="*/ 207 w 284"/>
                <a:gd name="T85" fmla="*/ 245 h 310"/>
                <a:gd name="T86" fmla="*/ 215 w 284"/>
                <a:gd name="T87" fmla="*/ 225 h 310"/>
                <a:gd name="T88" fmla="*/ 224 w 284"/>
                <a:gd name="T89" fmla="*/ 179 h 310"/>
                <a:gd name="T90" fmla="*/ 224 w 284"/>
                <a:gd name="T91" fmla="*/ 151 h 310"/>
                <a:gd name="T92" fmla="*/ 213 w 284"/>
                <a:gd name="T93" fmla="*/ 85 h 310"/>
                <a:gd name="T94" fmla="*/ 201 w 284"/>
                <a:gd name="T95" fmla="*/ 60 h 310"/>
                <a:gd name="T96" fmla="*/ 184 w 284"/>
                <a:gd name="T97" fmla="*/ 40 h 310"/>
                <a:gd name="T98" fmla="*/ 164 w 284"/>
                <a:gd name="T99" fmla="*/ 29 h 310"/>
                <a:gd name="T100" fmla="*/ 139 w 284"/>
                <a:gd name="T101" fmla="*/ 2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310">
                  <a:moveTo>
                    <a:pt x="144" y="0"/>
                  </a:moveTo>
                  <a:lnTo>
                    <a:pt x="144" y="0"/>
                  </a:lnTo>
                  <a:lnTo>
                    <a:pt x="164" y="0"/>
                  </a:lnTo>
                  <a:lnTo>
                    <a:pt x="184" y="6"/>
                  </a:lnTo>
                  <a:lnTo>
                    <a:pt x="204" y="12"/>
                  </a:lnTo>
                  <a:lnTo>
                    <a:pt x="221" y="23"/>
                  </a:lnTo>
                  <a:lnTo>
                    <a:pt x="221" y="23"/>
                  </a:lnTo>
                  <a:lnTo>
                    <a:pt x="235" y="34"/>
                  </a:lnTo>
                  <a:lnTo>
                    <a:pt x="250" y="49"/>
                  </a:lnTo>
                  <a:lnTo>
                    <a:pt x="261" y="63"/>
                  </a:lnTo>
                  <a:lnTo>
                    <a:pt x="269" y="80"/>
                  </a:lnTo>
                  <a:lnTo>
                    <a:pt x="269" y="80"/>
                  </a:lnTo>
                  <a:lnTo>
                    <a:pt x="275" y="100"/>
                  </a:lnTo>
                  <a:lnTo>
                    <a:pt x="281" y="117"/>
                  </a:lnTo>
                  <a:lnTo>
                    <a:pt x="284" y="137"/>
                  </a:lnTo>
                  <a:lnTo>
                    <a:pt x="284" y="156"/>
                  </a:lnTo>
                  <a:lnTo>
                    <a:pt x="284" y="156"/>
                  </a:lnTo>
                  <a:lnTo>
                    <a:pt x="284" y="174"/>
                  </a:lnTo>
                  <a:lnTo>
                    <a:pt x="278" y="193"/>
                  </a:lnTo>
                  <a:lnTo>
                    <a:pt x="272" y="210"/>
                  </a:lnTo>
                  <a:lnTo>
                    <a:pt x="267" y="230"/>
                  </a:lnTo>
                  <a:lnTo>
                    <a:pt x="267" y="230"/>
                  </a:lnTo>
                  <a:lnTo>
                    <a:pt x="255" y="247"/>
                  </a:lnTo>
                  <a:lnTo>
                    <a:pt x="244" y="262"/>
                  </a:lnTo>
                  <a:lnTo>
                    <a:pt x="230" y="276"/>
                  </a:lnTo>
                  <a:lnTo>
                    <a:pt x="215" y="290"/>
                  </a:lnTo>
                  <a:lnTo>
                    <a:pt x="215" y="290"/>
                  </a:lnTo>
                  <a:lnTo>
                    <a:pt x="198" y="299"/>
                  </a:lnTo>
                  <a:lnTo>
                    <a:pt x="181" y="304"/>
                  </a:lnTo>
                  <a:lnTo>
                    <a:pt x="161" y="310"/>
                  </a:lnTo>
                  <a:lnTo>
                    <a:pt x="142" y="310"/>
                  </a:lnTo>
                  <a:lnTo>
                    <a:pt x="142" y="310"/>
                  </a:lnTo>
                  <a:lnTo>
                    <a:pt x="110" y="307"/>
                  </a:lnTo>
                  <a:lnTo>
                    <a:pt x="93" y="304"/>
                  </a:lnTo>
                  <a:lnTo>
                    <a:pt x="82" y="299"/>
                  </a:lnTo>
                  <a:lnTo>
                    <a:pt x="68" y="293"/>
                  </a:lnTo>
                  <a:lnTo>
                    <a:pt x="56" y="284"/>
                  </a:lnTo>
                  <a:lnTo>
                    <a:pt x="45" y="273"/>
                  </a:lnTo>
                  <a:lnTo>
                    <a:pt x="36" y="264"/>
                  </a:lnTo>
                  <a:lnTo>
                    <a:pt x="36" y="264"/>
                  </a:lnTo>
                  <a:lnTo>
                    <a:pt x="19" y="239"/>
                  </a:lnTo>
                  <a:lnTo>
                    <a:pt x="11" y="213"/>
                  </a:lnTo>
                  <a:lnTo>
                    <a:pt x="2" y="185"/>
                  </a:lnTo>
                  <a:lnTo>
                    <a:pt x="0" y="156"/>
                  </a:lnTo>
                  <a:lnTo>
                    <a:pt x="0" y="156"/>
                  </a:lnTo>
                  <a:lnTo>
                    <a:pt x="2" y="137"/>
                  </a:lnTo>
                  <a:lnTo>
                    <a:pt x="5" y="117"/>
                  </a:lnTo>
                  <a:lnTo>
                    <a:pt x="11" y="100"/>
                  </a:lnTo>
                  <a:lnTo>
                    <a:pt x="19" y="80"/>
                  </a:lnTo>
                  <a:lnTo>
                    <a:pt x="19" y="80"/>
                  </a:lnTo>
                  <a:lnTo>
                    <a:pt x="28" y="63"/>
                  </a:lnTo>
                  <a:lnTo>
                    <a:pt x="39" y="49"/>
                  </a:lnTo>
                  <a:lnTo>
                    <a:pt x="54" y="34"/>
                  </a:lnTo>
                  <a:lnTo>
                    <a:pt x="68" y="23"/>
                  </a:lnTo>
                  <a:lnTo>
                    <a:pt x="68" y="23"/>
                  </a:lnTo>
                  <a:lnTo>
                    <a:pt x="85" y="12"/>
                  </a:lnTo>
                  <a:lnTo>
                    <a:pt x="105" y="6"/>
                  </a:lnTo>
                  <a:lnTo>
                    <a:pt x="122" y="0"/>
                  </a:lnTo>
                  <a:lnTo>
                    <a:pt x="144" y="0"/>
                  </a:lnTo>
                  <a:lnTo>
                    <a:pt x="144" y="0"/>
                  </a:lnTo>
                  <a:close/>
                  <a:moveTo>
                    <a:pt x="139" y="23"/>
                  </a:moveTo>
                  <a:lnTo>
                    <a:pt x="139" y="23"/>
                  </a:lnTo>
                  <a:lnTo>
                    <a:pt x="119" y="26"/>
                  </a:lnTo>
                  <a:lnTo>
                    <a:pt x="102" y="34"/>
                  </a:lnTo>
                  <a:lnTo>
                    <a:pt x="88" y="49"/>
                  </a:lnTo>
                  <a:lnTo>
                    <a:pt x="76" y="66"/>
                  </a:lnTo>
                  <a:lnTo>
                    <a:pt x="76" y="66"/>
                  </a:lnTo>
                  <a:lnTo>
                    <a:pt x="68" y="85"/>
                  </a:lnTo>
                  <a:lnTo>
                    <a:pt x="62" y="108"/>
                  </a:lnTo>
                  <a:lnTo>
                    <a:pt x="59" y="131"/>
                  </a:lnTo>
                  <a:lnTo>
                    <a:pt x="59" y="159"/>
                  </a:lnTo>
                  <a:lnTo>
                    <a:pt x="59" y="159"/>
                  </a:lnTo>
                  <a:lnTo>
                    <a:pt x="62" y="185"/>
                  </a:lnTo>
                  <a:lnTo>
                    <a:pt x="68" y="210"/>
                  </a:lnTo>
                  <a:lnTo>
                    <a:pt x="73" y="230"/>
                  </a:lnTo>
                  <a:lnTo>
                    <a:pt x="85" y="250"/>
                  </a:lnTo>
                  <a:lnTo>
                    <a:pt x="85" y="250"/>
                  </a:lnTo>
                  <a:lnTo>
                    <a:pt x="96" y="267"/>
                  </a:lnTo>
                  <a:lnTo>
                    <a:pt x="113" y="279"/>
                  </a:lnTo>
                  <a:lnTo>
                    <a:pt x="127" y="284"/>
                  </a:lnTo>
                  <a:lnTo>
                    <a:pt x="147" y="284"/>
                  </a:lnTo>
                  <a:lnTo>
                    <a:pt x="147" y="284"/>
                  </a:lnTo>
                  <a:lnTo>
                    <a:pt x="164" y="282"/>
                  </a:lnTo>
                  <a:lnTo>
                    <a:pt x="181" y="273"/>
                  </a:lnTo>
                  <a:lnTo>
                    <a:pt x="196" y="262"/>
                  </a:lnTo>
                  <a:lnTo>
                    <a:pt x="207" y="245"/>
                  </a:lnTo>
                  <a:lnTo>
                    <a:pt x="207" y="245"/>
                  </a:lnTo>
                  <a:lnTo>
                    <a:pt x="215" y="225"/>
                  </a:lnTo>
                  <a:lnTo>
                    <a:pt x="221" y="202"/>
                  </a:lnTo>
                  <a:lnTo>
                    <a:pt x="224" y="179"/>
                  </a:lnTo>
                  <a:lnTo>
                    <a:pt x="224" y="151"/>
                  </a:lnTo>
                  <a:lnTo>
                    <a:pt x="224" y="151"/>
                  </a:lnTo>
                  <a:lnTo>
                    <a:pt x="221" y="117"/>
                  </a:lnTo>
                  <a:lnTo>
                    <a:pt x="213" y="85"/>
                  </a:lnTo>
                  <a:lnTo>
                    <a:pt x="213" y="85"/>
                  </a:lnTo>
                  <a:lnTo>
                    <a:pt x="201" y="60"/>
                  </a:lnTo>
                  <a:lnTo>
                    <a:pt x="184" y="40"/>
                  </a:lnTo>
                  <a:lnTo>
                    <a:pt x="184" y="40"/>
                  </a:lnTo>
                  <a:lnTo>
                    <a:pt x="176" y="31"/>
                  </a:lnTo>
                  <a:lnTo>
                    <a:pt x="164" y="29"/>
                  </a:lnTo>
                  <a:lnTo>
                    <a:pt x="150" y="23"/>
                  </a:lnTo>
                  <a:lnTo>
                    <a:pt x="139" y="23"/>
                  </a:lnTo>
                  <a:lnTo>
                    <a:pt x="13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59" name="Freeform 1711">
              <a:extLst>
                <a:ext uri="{FF2B5EF4-FFF2-40B4-BE49-F238E27FC236}">
                  <a16:creationId xmlns:a16="http://schemas.microsoft.com/office/drawing/2014/main" id="{C5ECC524-E485-C54E-85D9-938993EBF222}"/>
                </a:ext>
              </a:extLst>
            </p:cNvPr>
            <p:cNvSpPr>
              <a:spLocks/>
            </p:cNvSpPr>
            <p:nvPr/>
          </p:nvSpPr>
          <p:spPr bwMode="auto">
            <a:xfrm>
              <a:off x="4547" y="3110"/>
              <a:ext cx="284" cy="304"/>
            </a:xfrm>
            <a:custGeom>
              <a:avLst/>
              <a:gdLst>
                <a:gd name="T0" fmla="*/ 170 w 284"/>
                <a:gd name="T1" fmla="*/ 0 h 304"/>
                <a:gd name="T2" fmla="*/ 219 w 284"/>
                <a:gd name="T3" fmla="*/ 12 h 304"/>
                <a:gd name="T4" fmla="*/ 239 w 284"/>
                <a:gd name="T5" fmla="*/ 23 h 304"/>
                <a:gd name="T6" fmla="*/ 253 w 284"/>
                <a:gd name="T7" fmla="*/ 43 h 304"/>
                <a:gd name="T8" fmla="*/ 264 w 284"/>
                <a:gd name="T9" fmla="*/ 63 h 304"/>
                <a:gd name="T10" fmla="*/ 267 w 284"/>
                <a:gd name="T11" fmla="*/ 88 h 304"/>
                <a:gd name="T12" fmla="*/ 267 w 284"/>
                <a:gd name="T13" fmla="*/ 282 h 304"/>
                <a:gd name="T14" fmla="*/ 270 w 284"/>
                <a:gd name="T15" fmla="*/ 293 h 304"/>
                <a:gd name="T16" fmla="*/ 284 w 284"/>
                <a:gd name="T17" fmla="*/ 304 h 304"/>
                <a:gd name="T18" fmla="*/ 196 w 284"/>
                <a:gd name="T19" fmla="*/ 304 h 304"/>
                <a:gd name="T20" fmla="*/ 207 w 284"/>
                <a:gd name="T21" fmla="*/ 293 h 304"/>
                <a:gd name="T22" fmla="*/ 213 w 284"/>
                <a:gd name="T23" fmla="*/ 282 h 304"/>
                <a:gd name="T24" fmla="*/ 213 w 284"/>
                <a:gd name="T25" fmla="*/ 111 h 304"/>
                <a:gd name="T26" fmla="*/ 207 w 284"/>
                <a:gd name="T27" fmla="*/ 80 h 304"/>
                <a:gd name="T28" fmla="*/ 196 w 284"/>
                <a:gd name="T29" fmla="*/ 57 h 304"/>
                <a:gd name="T30" fmla="*/ 173 w 284"/>
                <a:gd name="T31" fmla="*/ 43 h 304"/>
                <a:gd name="T32" fmla="*/ 145 w 284"/>
                <a:gd name="T33" fmla="*/ 37 h 304"/>
                <a:gd name="T34" fmla="*/ 125 w 284"/>
                <a:gd name="T35" fmla="*/ 40 h 304"/>
                <a:gd name="T36" fmla="*/ 108 w 284"/>
                <a:gd name="T37" fmla="*/ 49 h 304"/>
                <a:gd name="T38" fmla="*/ 79 w 284"/>
                <a:gd name="T39" fmla="*/ 71 h 304"/>
                <a:gd name="T40" fmla="*/ 79 w 284"/>
                <a:gd name="T41" fmla="*/ 282 h 304"/>
                <a:gd name="T42" fmla="*/ 82 w 284"/>
                <a:gd name="T43" fmla="*/ 293 h 304"/>
                <a:gd name="T44" fmla="*/ 97 w 284"/>
                <a:gd name="T45" fmla="*/ 304 h 304"/>
                <a:gd name="T46" fmla="*/ 6 w 284"/>
                <a:gd name="T47" fmla="*/ 304 h 304"/>
                <a:gd name="T48" fmla="*/ 17 w 284"/>
                <a:gd name="T49" fmla="*/ 293 h 304"/>
                <a:gd name="T50" fmla="*/ 23 w 284"/>
                <a:gd name="T51" fmla="*/ 282 h 304"/>
                <a:gd name="T52" fmla="*/ 23 w 284"/>
                <a:gd name="T53" fmla="*/ 40 h 304"/>
                <a:gd name="T54" fmla="*/ 17 w 284"/>
                <a:gd name="T55" fmla="*/ 26 h 304"/>
                <a:gd name="T56" fmla="*/ 0 w 284"/>
                <a:gd name="T57" fmla="*/ 14 h 304"/>
                <a:gd name="T58" fmla="*/ 79 w 284"/>
                <a:gd name="T59" fmla="*/ 46 h 304"/>
                <a:gd name="T60" fmla="*/ 97 w 284"/>
                <a:gd name="T61" fmla="*/ 29 h 304"/>
                <a:gd name="T62" fmla="*/ 119 w 284"/>
                <a:gd name="T63" fmla="*/ 14 h 304"/>
                <a:gd name="T64" fmla="*/ 145 w 284"/>
                <a:gd name="T65" fmla="*/ 3 h 304"/>
                <a:gd name="T66" fmla="*/ 170 w 284"/>
                <a:gd name="T6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304">
                  <a:moveTo>
                    <a:pt x="170" y="0"/>
                  </a:moveTo>
                  <a:lnTo>
                    <a:pt x="170" y="0"/>
                  </a:lnTo>
                  <a:lnTo>
                    <a:pt x="196" y="3"/>
                  </a:lnTo>
                  <a:lnTo>
                    <a:pt x="219" y="12"/>
                  </a:lnTo>
                  <a:lnTo>
                    <a:pt x="219" y="12"/>
                  </a:lnTo>
                  <a:lnTo>
                    <a:pt x="239" y="23"/>
                  </a:lnTo>
                  <a:lnTo>
                    <a:pt x="253" y="43"/>
                  </a:lnTo>
                  <a:lnTo>
                    <a:pt x="253" y="43"/>
                  </a:lnTo>
                  <a:lnTo>
                    <a:pt x="258" y="51"/>
                  </a:lnTo>
                  <a:lnTo>
                    <a:pt x="264" y="63"/>
                  </a:lnTo>
                  <a:lnTo>
                    <a:pt x="267" y="77"/>
                  </a:lnTo>
                  <a:lnTo>
                    <a:pt x="267" y="88"/>
                  </a:lnTo>
                  <a:lnTo>
                    <a:pt x="267" y="282"/>
                  </a:lnTo>
                  <a:lnTo>
                    <a:pt x="267" y="282"/>
                  </a:lnTo>
                  <a:lnTo>
                    <a:pt x="267" y="287"/>
                  </a:lnTo>
                  <a:lnTo>
                    <a:pt x="270" y="293"/>
                  </a:lnTo>
                  <a:lnTo>
                    <a:pt x="270" y="293"/>
                  </a:lnTo>
                  <a:lnTo>
                    <a:pt x="284" y="304"/>
                  </a:lnTo>
                  <a:lnTo>
                    <a:pt x="196" y="304"/>
                  </a:lnTo>
                  <a:lnTo>
                    <a:pt x="196" y="304"/>
                  </a:lnTo>
                  <a:lnTo>
                    <a:pt x="202" y="301"/>
                  </a:lnTo>
                  <a:lnTo>
                    <a:pt x="207" y="293"/>
                  </a:lnTo>
                  <a:lnTo>
                    <a:pt x="210" y="287"/>
                  </a:lnTo>
                  <a:lnTo>
                    <a:pt x="213" y="282"/>
                  </a:lnTo>
                  <a:lnTo>
                    <a:pt x="213" y="111"/>
                  </a:lnTo>
                  <a:lnTo>
                    <a:pt x="213" y="111"/>
                  </a:lnTo>
                  <a:lnTo>
                    <a:pt x="210" y="94"/>
                  </a:lnTo>
                  <a:lnTo>
                    <a:pt x="207" y="80"/>
                  </a:lnTo>
                  <a:lnTo>
                    <a:pt x="202" y="66"/>
                  </a:lnTo>
                  <a:lnTo>
                    <a:pt x="196" y="57"/>
                  </a:lnTo>
                  <a:lnTo>
                    <a:pt x="185" y="49"/>
                  </a:lnTo>
                  <a:lnTo>
                    <a:pt x="173" y="43"/>
                  </a:lnTo>
                  <a:lnTo>
                    <a:pt x="159" y="40"/>
                  </a:lnTo>
                  <a:lnTo>
                    <a:pt x="145" y="37"/>
                  </a:lnTo>
                  <a:lnTo>
                    <a:pt x="145" y="37"/>
                  </a:lnTo>
                  <a:lnTo>
                    <a:pt x="125" y="40"/>
                  </a:lnTo>
                  <a:lnTo>
                    <a:pt x="108" y="49"/>
                  </a:lnTo>
                  <a:lnTo>
                    <a:pt x="108" y="49"/>
                  </a:lnTo>
                  <a:lnTo>
                    <a:pt x="91" y="57"/>
                  </a:lnTo>
                  <a:lnTo>
                    <a:pt x="79" y="71"/>
                  </a:lnTo>
                  <a:lnTo>
                    <a:pt x="79" y="282"/>
                  </a:lnTo>
                  <a:lnTo>
                    <a:pt x="79" y="282"/>
                  </a:lnTo>
                  <a:lnTo>
                    <a:pt x="79" y="287"/>
                  </a:lnTo>
                  <a:lnTo>
                    <a:pt x="82" y="293"/>
                  </a:lnTo>
                  <a:lnTo>
                    <a:pt x="82" y="293"/>
                  </a:lnTo>
                  <a:lnTo>
                    <a:pt x="97" y="304"/>
                  </a:lnTo>
                  <a:lnTo>
                    <a:pt x="6" y="304"/>
                  </a:lnTo>
                  <a:lnTo>
                    <a:pt x="6" y="304"/>
                  </a:lnTo>
                  <a:lnTo>
                    <a:pt x="14" y="301"/>
                  </a:lnTo>
                  <a:lnTo>
                    <a:pt x="17" y="293"/>
                  </a:lnTo>
                  <a:lnTo>
                    <a:pt x="20" y="287"/>
                  </a:lnTo>
                  <a:lnTo>
                    <a:pt x="23" y="282"/>
                  </a:lnTo>
                  <a:lnTo>
                    <a:pt x="23" y="40"/>
                  </a:lnTo>
                  <a:lnTo>
                    <a:pt x="23" y="40"/>
                  </a:lnTo>
                  <a:lnTo>
                    <a:pt x="20" y="31"/>
                  </a:lnTo>
                  <a:lnTo>
                    <a:pt x="17" y="26"/>
                  </a:lnTo>
                  <a:lnTo>
                    <a:pt x="11" y="20"/>
                  </a:lnTo>
                  <a:lnTo>
                    <a:pt x="0" y="14"/>
                  </a:lnTo>
                  <a:lnTo>
                    <a:pt x="79" y="0"/>
                  </a:lnTo>
                  <a:lnTo>
                    <a:pt x="79" y="46"/>
                  </a:lnTo>
                  <a:lnTo>
                    <a:pt x="79" y="46"/>
                  </a:lnTo>
                  <a:lnTo>
                    <a:pt x="97" y="29"/>
                  </a:lnTo>
                  <a:lnTo>
                    <a:pt x="119" y="14"/>
                  </a:lnTo>
                  <a:lnTo>
                    <a:pt x="119" y="14"/>
                  </a:lnTo>
                  <a:lnTo>
                    <a:pt x="133" y="9"/>
                  </a:lnTo>
                  <a:lnTo>
                    <a:pt x="145" y="3"/>
                  </a:lnTo>
                  <a:lnTo>
                    <a:pt x="159" y="0"/>
                  </a:lnTo>
                  <a:lnTo>
                    <a:pt x="170" y="0"/>
                  </a:lnTo>
                  <a:lnTo>
                    <a:pt x="17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0" name="Freeform 1712">
              <a:extLst>
                <a:ext uri="{FF2B5EF4-FFF2-40B4-BE49-F238E27FC236}">
                  <a16:creationId xmlns:a16="http://schemas.microsoft.com/office/drawing/2014/main" id="{A61C172E-A220-754E-B464-9F48258FB409}"/>
                </a:ext>
              </a:extLst>
            </p:cNvPr>
            <p:cNvSpPr>
              <a:spLocks/>
            </p:cNvSpPr>
            <p:nvPr/>
          </p:nvSpPr>
          <p:spPr bwMode="auto">
            <a:xfrm>
              <a:off x="3763" y="3110"/>
              <a:ext cx="293" cy="452"/>
            </a:xfrm>
            <a:custGeom>
              <a:avLst/>
              <a:gdLst>
                <a:gd name="T0" fmla="*/ 281 w 293"/>
                <a:gd name="T1" fmla="*/ 85 h 452"/>
                <a:gd name="T2" fmla="*/ 250 w 293"/>
                <a:gd name="T3" fmla="*/ 37 h 452"/>
                <a:gd name="T4" fmla="*/ 230 w 293"/>
                <a:gd name="T5" fmla="*/ 20 h 452"/>
                <a:gd name="T6" fmla="*/ 210 w 293"/>
                <a:gd name="T7" fmla="*/ 9 h 452"/>
                <a:gd name="T8" fmla="*/ 165 w 293"/>
                <a:gd name="T9" fmla="*/ 0 h 452"/>
                <a:gd name="T10" fmla="*/ 139 w 293"/>
                <a:gd name="T11" fmla="*/ 3 h 452"/>
                <a:gd name="T12" fmla="*/ 114 w 293"/>
                <a:gd name="T13" fmla="*/ 12 h 452"/>
                <a:gd name="T14" fmla="*/ 77 w 293"/>
                <a:gd name="T15" fmla="*/ 40 h 452"/>
                <a:gd name="T16" fmla="*/ 0 w 293"/>
                <a:gd name="T17" fmla="*/ 17 h 452"/>
                <a:gd name="T18" fmla="*/ 9 w 293"/>
                <a:gd name="T19" fmla="*/ 20 h 452"/>
                <a:gd name="T20" fmla="*/ 20 w 293"/>
                <a:gd name="T21" fmla="*/ 34 h 452"/>
                <a:gd name="T22" fmla="*/ 23 w 293"/>
                <a:gd name="T23" fmla="*/ 426 h 452"/>
                <a:gd name="T24" fmla="*/ 20 w 293"/>
                <a:gd name="T25" fmla="*/ 435 h 452"/>
                <a:gd name="T26" fmla="*/ 11 w 293"/>
                <a:gd name="T27" fmla="*/ 449 h 452"/>
                <a:gd name="T28" fmla="*/ 94 w 293"/>
                <a:gd name="T29" fmla="*/ 452 h 452"/>
                <a:gd name="T30" fmla="*/ 88 w 293"/>
                <a:gd name="T31" fmla="*/ 449 h 452"/>
                <a:gd name="T32" fmla="*/ 80 w 293"/>
                <a:gd name="T33" fmla="*/ 435 h 452"/>
                <a:gd name="T34" fmla="*/ 77 w 293"/>
                <a:gd name="T35" fmla="*/ 68 h 452"/>
                <a:gd name="T36" fmla="*/ 91 w 293"/>
                <a:gd name="T37" fmla="*/ 54 h 452"/>
                <a:gd name="T38" fmla="*/ 105 w 293"/>
                <a:gd name="T39" fmla="*/ 46 h 452"/>
                <a:gd name="T40" fmla="*/ 142 w 293"/>
                <a:gd name="T41" fmla="*/ 34 h 452"/>
                <a:gd name="T42" fmla="*/ 159 w 293"/>
                <a:gd name="T43" fmla="*/ 37 h 452"/>
                <a:gd name="T44" fmla="*/ 190 w 293"/>
                <a:gd name="T45" fmla="*/ 51 h 452"/>
                <a:gd name="T46" fmla="*/ 205 w 293"/>
                <a:gd name="T47" fmla="*/ 63 h 452"/>
                <a:gd name="T48" fmla="*/ 224 w 293"/>
                <a:gd name="T49" fmla="*/ 100 h 452"/>
                <a:gd name="T50" fmla="*/ 230 w 293"/>
                <a:gd name="T51" fmla="*/ 156 h 452"/>
                <a:gd name="T52" fmla="*/ 230 w 293"/>
                <a:gd name="T53" fmla="*/ 185 h 452"/>
                <a:gd name="T54" fmla="*/ 216 w 293"/>
                <a:gd name="T55" fmla="*/ 233 h 452"/>
                <a:gd name="T56" fmla="*/ 205 w 293"/>
                <a:gd name="T57" fmla="*/ 250 h 452"/>
                <a:gd name="T58" fmla="*/ 176 w 293"/>
                <a:gd name="T59" fmla="*/ 276 h 452"/>
                <a:gd name="T60" fmla="*/ 136 w 293"/>
                <a:gd name="T61" fmla="*/ 284 h 452"/>
                <a:gd name="T62" fmla="*/ 122 w 293"/>
                <a:gd name="T63" fmla="*/ 284 h 452"/>
                <a:gd name="T64" fmla="*/ 99 w 293"/>
                <a:gd name="T65" fmla="*/ 276 h 452"/>
                <a:gd name="T66" fmla="*/ 102 w 293"/>
                <a:gd name="T67" fmla="*/ 304 h 452"/>
                <a:gd name="T68" fmla="*/ 122 w 293"/>
                <a:gd name="T69" fmla="*/ 310 h 452"/>
                <a:gd name="T70" fmla="*/ 145 w 293"/>
                <a:gd name="T71" fmla="*/ 310 h 452"/>
                <a:gd name="T72" fmla="*/ 190 w 293"/>
                <a:gd name="T73" fmla="*/ 304 h 452"/>
                <a:gd name="T74" fmla="*/ 219 w 293"/>
                <a:gd name="T75" fmla="*/ 290 h 452"/>
                <a:gd name="T76" fmla="*/ 241 w 293"/>
                <a:gd name="T77" fmla="*/ 273 h 452"/>
                <a:gd name="T78" fmla="*/ 253 w 293"/>
                <a:gd name="T79" fmla="*/ 262 h 452"/>
                <a:gd name="T80" fmla="*/ 281 w 293"/>
                <a:gd name="T81" fmla="*/ 210 h 452"/>
                <a:gd name="T82" fmla="*/ 293 w 293"/>
                <a:gd name="T83" fmla="*/ 154 h 452"/>
                <a:gd name="T84" fmla="*/ 290 w 293"/>
                <a:gd name="T85" fmla="*/ 117 h 452"/>
                <a:gd name="T86" fmla="*/ 281 w 293"/>
                <a:gd name="T87" fmla="*/ 8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 h="452">
                  <a:moveTo>
                    <a:pt x="281" y="85"/>
                  </a:moveTo>
                  <a:lnTo>
                    <a:pt x="281" y="85"/>
                  </a:lnTo>
                  <a:lnTo>
                    <a:pt x="267" y="57"/>
                  </a:lnTo>
                  <a:lnTo>
                    <a:pt x="250" y="37"/>
                  </a:lnTo>
                  <a:lnTo>
                    <a:pt x="250" y="37"/>
                  </a:lnTo>
                  <a:lnTo>
                    <a:pt x="230" y="20"/>
                  </a:lnTo>
                  <a:lnTo>
                    <a:pt x="210" y="9"/>
                  </a:lnTo>
                  <a:lnTo>
                    <a:pt x="210" y="9"/>
                  </a:lnTo>
                  <a:lnTo>
                    <a:pt x="187" y="3"/>
                  </a:lnTo>
                  <a:lnTo>
                    <a:pt x="165" y="0"/>
                  </a:lnTo>
                  <a:lnTo>
                    <a:pt x="165" y="0"/>
                  </a:lnTo>
                  <a:lnTo>
                    <a:pt x="139" y="3"/>
                  </a:lnTo>
                  <a:lnTo>
                    <a:pt x="114" y="12"/>
                  </a:lnTo>
                  <a:lnTo>
                    <a:pt x="114" y="12"/>
                  </a:lnTo>
                  <a:lnTo>
                    <a:pt x="94" y="26"/>
                  </a:lnTo>
                  <a:lnTo>
                    <a:pt x="77" y="40"/>
                  </a:lnTo>
                  <a:lnTo>
                    <a:pt x="77" y="0"/>
                  </a:lnTo>
                  <a:lnTo>
                    <a:pt x="0" y="17"/>
                  </a:lnTo>
                  <a:lnTo>
                    <a:pt x="0" y="17"/>
                  </a:lnTo>
                  <a:lnTo>
                    <a:pt x="9" y="20"/>
                  </a:lnTo>
                  <a:lnTo>
                    <a:pt x="17" y="26"/>
                  </a:lnTo>
                  <a:lnTo>
                    <a:pt x="20" y="34"/>
                  </a:lnTo>
                  <a:lnTo>
                    <a:pt x="23" y="43"/>
                  </a:lnTo>
                  <a:lnTo>
                    <a:pt x="23" y="426"/>
                  </a:lnTo>
                  <a:lnTo>
                    <a:pt x="23" y="426"/>
                  </a:lnTo>
                  <a:lnTo>
                    <a:pt x="20" y="435"/>
                  </a:lnTo>
                  <a:lnTo>
                    <a:pt x="17" y="443"/>
                  </a:lnTo>
                  <a:lnTo>
                    <a:pt x="11" y="449"/>
                  </a:lnTo>
                  <a:lnTo>
                    <a:pt x="6" y="452"/>
                  </a:lnTo>
                  <a:lnTo>
                    <a:pt x="94" y="452"/>
                  </a:lnTo>
                  <a:lnTo>
                    <a:pt x="94" y="452"/>
                  </a:lnTo>
                  <a:lnTo>
                    <a:pt x="88" y="449"/>
                  </a:lnTo>
                  <a:lnTo>
                    <a:pt x="82" y="443"/>
                  </a:lnTo>
                  <a:lnTo>
                    <a:pt x="80" y="435"/>
                  </a:lnTo>
                  <a:lnTo>
                    <a:pt x="77" y="426"/>
                  </a:lnTo>
                  <a:lnTo>
                    <a:pt x="77" y="68"/>
                  </a:lnTo>
                  <a:lnTo>
                    <a:pt x="77" y="68"/>
                  </a:lnTo>
                  <a:lnTo>
                    <a:pt x="91" y="54"/>
                  </a:lnTo>
                  <a:lnTo>
                    <a:pt x="105" y="46"/>
                  </a:lnTo>
                  <a:lnTo>
                    <a:pt x="105" y="46"/>
                  </a:lnTo>
                  <a:lnTo>
                    <a:pt x="122" y="37"/>
                  </a:lnTo>
                  <a:lnTo>
                    <a:pt x="142" y="34"/>
                  </a:lnTo>
                  <a:lnTo>
                    <a:pt x="142" y="34"/>
                  </a:lnTo>
                  <a:lnTo>
                    <a:pt x="159" y="37"/>
                  </a:lnTo>
                  <a:lnTo>
                    <a:pt x="173" y="43"/>
                  </a:lnTo>
                  <a:lnTo>
                    <a:pt x="190" y="51"/>
                  </a:lnTo>
                  <a:lnTo>
                    <a:pt x="205" y="63"/>
                  </a:lnTo>
                  <a:lnTo>
                    <a:pt x="205" y="63"/>
                  </a:lnTo>
                  <a:lnTo>
                    <a:pt x="216" y="80"/>
                  </a:lnTo>
                  <a:lnTo>
                    <a:pt x="224" y="100"/>
                  </a:lnTo>
                  <a:lnTo>
                    <a:pt x="230" y="125"/>
                  </a:lnTo>
                  <a:lnTo>
                    <a:pt x="230" y="156"/>
                  </a:lnTo>
                  <a:lnTo>
                    <a:pt x="230" y="156"/>
                  </a:lnTo>
                  <a:lnTo>
                    <a:pt x="230" y="185"/>
                  </a:lnTo>
                  <a:lnTo>
                    <a:pt x="224" y="210"/>
                  </a:lnTo>
                  <a:lnTo>
                    <a:pt x="216" y="233"/>
                  </a:lnTo>
                  <a:lnTo>
                    <a:pt x="205" y="250"/>
                  </a:lnTo>
                  <a:lnTo>
                    <a:pt x="205" y="250"/>
                  </a:lnTo>
                  <a:lnTo>
                    <a:pt x="190" y="267"/>
                  </a:lnTo>
                  <a:lnTo>
                    <a:pt x="176" y="276"/>
                  </a:lnTo>
                  <a:lnTo>
                    <a:pt x="156" y="284"/>
                  </a:lnTo>
                  <a:lnTo>
                    <a:pt x="136" y="284"/>
                  </a:lnTo>
                  <a:lnTo>
                    <a:pt x="136" y="284"/>
                  </a:lnTo>
                  <a:lnTo>
                    <a:pt x="122" y="284"/>
                  </a:lnTo>
                  <a:lnTo>
                    <a:pt x="111" y="282"/>
                  </a:lnTo>
                  <a:lnTo>
                    <a:pt x="99" y="276"/>
                  </a:lnTo>
                  <a:lnTo>
                    <a:pt x="88" y="264"/>
                  </a:lnTo>
                  <a:lnTo>
                    <a:pt x="102" y="304"/>
                  </a:lnTo>
                  <a:lnTo>
                    <a:pt x="102" y="304"/>
                  </a:lnTo>
                  <a:lnTo>
                    <a:pt x="122" y="310"/>
                  </a:lnTo>
                  <a:lnTo>
                    <a:pt x="145" y="310"/>
                  </a:lnTo>
                  <a:lnTo>
                    <a:pt x="145" y="310"/>
                  </a:lnTo>
                  <a:lnTo>
                    <a:pt x="176" y="307"/>
                  </a:lnTo>
                  <a:lnTo>
                    <a:pt x="190" y="304"/>
                  </a:lnTo>
                  <a:lnTo>
                    <a:pt x="205" y="299"/>
                  </a:lnTo>
                  <a:lnTo>
                    <a:pt x="219" y="290"/>
                  </a:lnTo>
                  <a:lnTo>
                    <a:pt x="230" y="284"/>
                  </a:lnTo>
                  <a:lnTo>
                    <a:pt x="241" y="273"/>
                  </a:lnTo>
                  <a:lnTo>
                    <a:pt x="253" y="262"/>
                  </a:lnTo>
                  <a:lnTo>
                    <a:pt x="253" y="262"/>
                  </a:lnTo>
                  <a:lnTo>
                    <a:pt x="270" y="236"/>
                  </a:lnTo>
                  <a:lnTo>
                    <a:pt x="281" y="210"/>
                  </a:lnTo>
                  <a:lnTo>
                    <a:pt x="290" y="182"/>
                  </a:lnTo>
                  <a:lnTo>
                    <a:pt x="293" y="154"/>
                  </a:lnTo>
                  <a:lnTo>
                    <a:pt x="293" y="154"/>
                  </a:lnTo>
                  <a:lnTo>
                    <a:pt x="290" y="117"/>
                  </a:lnTo>
                  <a:lnTo>
                    <a:pt x="281" y="85"/>
                  </a:lnTo>
                  <a:lnTo>
                    <a:pt x="281"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1" name="Freeform 1713">
              <a:extLst>
                <a:ext uri="{FF2B5EF4-FFF2-40B4-BE49-F238E27FC236}">
                  <a16:creationId xmlns:a16="http://schemas.microsoft.com/office/drawing/2014/main" id="{4F252045-8A8F-744C-96C2-F9F1AF40DCAA}"/>
                </a:ext>
              </a:extLst>
            </p:cNvPr>
            <p:cNvSpPr>
              <a:spLocks/>
            </p:cNvSpPr>
            <p:nvPr/>
          </p:nvSpPr>
          <p:spPr bwMode="auto">
            <a:xfrm>
              <a:off x="2192" y="3110"/>
              <a:ext cx="208" cy="310"/>
            </a:xfrm>
            <a:custGeom>
              <a:avLst/>
              <a:gdLst>
                <a:gd name="T0" fmla="*/ 182 w 208"/>
                <a:gd name="T1" fmla="*/ 264 h 310"/>
                <a:gd name="T2" fmla="*/ 182 w 208"/>
                <a:gd name="T3" fmla="*/ 264 h 310"/>
                <a:gd name="T4" fmla="*/ 165 w 208"/>
                <a:gd name="T5" fmla="*/ 270 h 310"/>
                <a:gd name="T6" fmla="*/ 145 w 208"/>
                <a:gd name="T7" fmla="*/ 273 h 310"/>
                <a:gd name="T8" fmla="*/ 145 w 208"/>
                <a:gd name="T9" fmla="*/ 273 h 310"/>
                <a:gd name="T10" fmla="*/ 131 w 208"/>
                <a:gd name="T11" fmla="*/ 273 h 310"/>
                <a:gd name="T12" fmla="*/ 120 w 208"/>
                <a:gd name="T13" fmla="*/ 267 h 310"/>
                <a:gd name="T14" fmla="*/ 108 w 208"/>
                <a:gd name="T15" fmla="*/ 262 h 310"/>
                <a:gd name="T16" fmla="*/ 100 w 208"/>
                <a:gd name="T17" fmla="*/ 250 h 310"/>
                <a:gd name="T18" fmla="*/ 100 w 208"/>
                <a:gd name="T19" fmla="*/ 250 h 310"/>
                <a:gd name="T20" fmla="*/ 91 w 208"/>
                <a:gd name="T21" fmla="*/ 239 h 310"/>
                <a:gd name="T22" fmla="*/ 83 w 208"/>
                <a:gd name="T23" fmla="*/ 225 h 310"/>
                <a:gd name="T24" fmla="*/ 80 w 208"/>
                <a:gd name="T25" fmla="*/ 208 h 310"/>
                <a:gd name="T26" fmla="*/ 80 w 208"/>
                <a:gd name="T27" fmla="*/ 191 h 310"/>
                <a:gd name="T28" fmla="*/ 80 w 208"/>
                <a:gd name="T29" fmla="*/ 0 h 310"/>
                <a:gd name="T30" fmla="*/ 0 w 208"/>
                <a:gd name="T31" fmla="*/ 14 h 310"/>
                <a:gd name="T32" fmla="*/ 0 w 208"/>
                <a:gd name="T33" fmla="*/ 14 h 310"/>
                <a:gd name="T34" fmla="*/ 12 w 208"/>
                <a:gd name="T35" fmla="*/ 20 h 310"/>
                <a:gd name="T36" fmla="*/ 17 w 208"/>
                <a:gd name="T37" fmla="*/ 26 h 310"/>
                <a:gd name="T38" fmla="*/ 23 w 208"/>
                <a:gd name="T39" fmla="*/ 31 h 310"/>
                <a:gd name="T40" fmla="*/ 23 w 208"/>
                <a:gd name="T41" fmla="*/ 40 h 310"/>
                <a:gd name="T42" fmla="*/ 23 w 208"/>
                <a:gd name="T43" fmla="*/ 191 h 310"/>
                <a:gd name="T44" fmla="*/ 23 w 208"/>
                <a:gd name="T45" fmla="*/ 191 h 310"/>
                <a:gd name="T46" fmla="*/ 26 w 208"/>
                <a:gd name="T47" fmla="*/ 219 h 310"/>
                <a:gd name="T48" fmla="*/ 32 w 208"/>
                <a:gd name="T49" fmla="*/ 245 h 310"/>
                <a:gd name="T50" fmla="*/ 40 w 208"/>
                <a:gd name="T51" fmla="*/ 264 h 310"/>
                <a:gd name="T52" fmla="*/ 54 w 208"/>
                <a:gd name="T53" fmla="*/ 282 h 310"/>
                <a:gd name="T54" fmla="*/ 54 w 208"/>
                <a:gd name="T55" fmla="*/ 282 h 310"/>
                <a:gd name="T56" fmla="*/ 71 w 208"/>
                <a:gd name="T57" fmla="*/ 296 h 310"/>
                <a:gd name="T58" fmla="*/ 85 w 208"/>
                <a:gd name="T59" fmla="*/ 304 h 310"/>
                <a:gd name="T60" fmla="*/ 103 w 208"/>
                <a:gd name="T61" fmla="*/ 310 h 310"/>
                <a:gd name="T62" fmla="*/ 122 w 208"/>
                <a:gd name="T63" fmla="*/ 310 h 310"/>
                <a:gd name="T64" fmla="*/ 122 w 208"/>
                <a:gd name="T65" fmla="*/ 310 h 310"/>
                <a:gd name="T66" fmla="*/ 142 w 208"/>
                <a:gd name="T67" fmla="*/ 310 h 310"/>
                <a:gd name="T68" fmla="*/ 162 w 208"/>
                <a:gd name="T69" fmla="*/ 304 h 310"/>
                <a:gd name="T70" fmla="*/ 179 w 208"/>
                <a:gd name="T71" fmla="*/ 296 h 310"/>
                <a:gd name="T72" fmla="*/ 196 w 208"/>
                <a:gd name="T73" fmla="*/ 282 h 310"/>
                <a:gd name="T74" fmla="*/ 208 w 208"/>
                <a:gd name="T75" fmla="*/ 245 h 310"/>
                <a:gd name="T76" fmla="*/ 208 w 208"/>
                <a:gd name="T77" fmla="*/ 245 h 310"/>
                <a:gd name="T78" fmla="*/ 196 w 208"/>
                <a:gd name="T79" fmla="*/ 256 h 310"/>
                <a:gd name="T80" fmla="*/ 182 w 208"/>
                <a:gd name="T81" fmla="*/ 264 h 310"/>
                <a:gd name="T82" fmla="*/ 182 w 208"/>
                <a:gd name="T83" fmla="*/ 2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310">
                  <a:moveTo>
                    <a:pt x="182" y="264"/>
                  </a:moveTo>
                  <a:lnTo>
                    <a:pt x="182" y="264"/>
                  </a:lnTo>
                  <a:lnTo>
                    <a:pt x="165" y="270"/>
                  </a:lnTo>
                  <a:lnTo>
                    <a:pt x="145" y="273"/>
                  </a:lnTo>
                  <a:lnTo>
                    <a:pt x="145" y="273"/>
                  </a:lnTo>
                  <a:lnTo>
                    <a:pt x="131" y="273"/>
                  </a:lnTo>
                  <a:lnTo>
                    <a:pt x="120" y="267"/>
                  </a:lnTo>
                  <a:lnTo>
                    <a:pt x="108" y="262"/>
                  </a:lnTo>
                  <a:lnTo>
                    <a:pt x="100" y="250"/>
                  </a:lnTo>
                  <a:lnTo>
                    <a:pt x="100" y="250"/>
                  </a:lnTo>
                  <a:lnTo>
                    <a:pt x="91" y="239"/>
                  </a:lnTo>
                  <a:lnTo>
                    <a:pt x="83" y="225"/>
                  </a:lnTo>
                  <a:lnTo>
                    <a:pt x="80" y="208"/>
                  </a:lnTo>
                  <a:lnTo>
                    <a:pt x="80" y="191"/>
                  </a:lnTo>
                  <a:lnTo>
                    <a:pt x="80" y="0"/>
                  </a:lnTo>
                  <a:lnTo>
                    <a:pt x="0" y="14"/>
                  </a:lnTo>
                  <a:lnTo>
                    <a:pt x="0" y="14"/>
                  </a:lnTo>
                  <a:lnTo>
                    <a:pt x="12" y="20"/>
                  </a:lnTo>
                  <a:lnTo>
                    <a:pt x="17" y="26"/>
                  </a:lnTo>
                  <a:lnTo>
                    <a:pt x="23" y="31"/>
                  </a:lnTo>
                  <a:lnTo>
                    <a:pt x="23" y="40"/>
                  </a:lnTo>
                  <a:lnTo>
                    <a:pt x="23" y="191"/>
                  </a:lnTo>
                  <a:lnTo>
                    <a:pt x="23" y="191"/>
                  </a:lnTo>
                  <a:lnTo>
                    <a:pt x="26" y="219"/>
                  </a:lnTo>
                  <a:lnTo>
                    <a:pt x="32" y="245"/>
                  </a:lnTo>
                  <a:lnTo>
                    <a:pt x="40" y="264"/>
                  </a:lnTo>
                  <a:lnTo>
                    <a:pt x="54" y="282"/>
                  </a:lnTo>
                  <a:lnTo>
                    <a:pt x="54" y="282"/>
                  </a:lnTo>
                  <a:lnTo>
                    <a:pt x="71" y="296"/>
                  </a:lnTo>
                  <a:lnTo>
                    <a:pt x="85" y="304"/>
                  </a:lnTo>
                  <a:lnTo>
                    <a:pt x="103" y="310"/>
                  </a:lnTo>
                  <a:lnTo>
                    <a:pt x="122" y="310"/>
                  </a:lnTo>
                  <a:lnTo>
                    <a:pt x="122" y="310"/>
                  </a:lnTo>
                  <a:lnTo>
                    <a:pt x="142" y="310"/>
                  </a:lnTo>
                  <a:lnTo>
                    <a:pt x="162" y="304"/>
                  </a:lnTo>
                  <a:lnTo>
                    <a:pt x="179" y="296"/>
                  </a:lnTo>
                  <a:lnTo>
                    <a:pt x="196" y="282"/>
                  </a:lnTo>
                  <a:lnTo>
                    <a:pt x="208" y="245"/>
                  </a:lnTo>
                  <a:lnTo>
                    <a:pt x="208" y="245"/>
                  </a:lnTo>
                  <a:lnTo>
                    <a:pt x="196" y="256"/>
                  </a:lnTo>
                  <a:lnTo>
                    <a:pt x="182" y="264"/>
                  </a:lnTo>
                  <a:lnTo>
                    <a:pt x="182" y="2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2" name="Freeform 1714">
              <a:extLst>
                <a:ext uri="{FF2B5EF4-FFF2-40B4-BE49-F238E27FC236}">
                  <a16:creationId xmlns:a16="http://schemas.microsoft.com/office/drawing/2014/main" id="{6CC6E5B5-6CDD-C74B-A439-F651036D4E36}"/>
                </a:ext>
              </a:extLst>
            </p:cNvPr>
            <p:cNvSpPr>
              <a:spLocks/>
            </p:cNvSpPr>
            <p:nvPr/>
          </p:nvSpPr>
          <p:spPr bwMode="auto">
            <a:xfrm>
              <a:off x="2383" y="3110"/>
              <a:ext cx="105" cy="310"/>
            </a:xfrm>
            <a:custGeom>
              <a:avLst/>
              <a:gdLst>
                <a:gd name="T0" fmla="*/ 79 w 105"/>
                <a:gd name="T1" fmla="*/ 253 h 310"/>
                <a:gd name="T2" fmla="*/ 79 w 105"/>
                <a:gd name="T3" fmla="*/ 0 h 310"/>
                <a:gd name="T4" fmla="*/ 0 w 105"/>
                <a:gd name="T5" fmla="*/ 14 h 310"/>
                <a:gd name="T6" fmla="*/ 0 w 105"/>
                <a:gd name="T7" fmla="*/ 14 h 310"/>
                <a:gd name="T8" fmla="*/ 11 w 105"/>
                <a:gd name="T9" fmla="*/ 17 h 310"/>
                <a:gd name="T10" fmla="*/ 17 w 105"/>
                <a:gd name="T11" fmla="*/ 23 h 310"/>
                <a:gd name="T12" fmla="*/ 17 w 105"/>
                <a:gd name="T13" fmla="*/ 23 h 310"/>
                <a:gd name="T14" fmla="*/ 22 w 105"/>
                <a:gd name="T15" fmla="*/ 31 h 310"/>
                <a:gd name="T16" fmla="*/ 22 w 105"/>
                <a:gd name="T17" fmla="*/ 40 h 310"/>
                <a:gd name="T18" fmla="*/ 22 w 105"/>
                <a:gd name="T19" fmla="*/ 239 h 310"/>
                <a:gd name="T20" fmla="*/ 25 w 105"/>
                <a:gd name="T21" fmla="*/ 264 h 310"/>
                <a:gd name="T22" fmla="*/ 25 w 105"/>
                <a:gd name="T23" fmla="*/ 264 h 310"/>
                <a:gd name="T24" fmla="*/ 25 w 105"/>
                <a:gd name="T25" fmla="*/ 264 h 310"/>
                <a:gd name="T26" fmla="*/ 25 w 105"/>
                <a:gd name="T27" fmla="*/ 264 h 310"/>
                <a:gd name="T28" fmla="*/ 25 w 105"/>
                <a:gd name="T29" fmla="*/ 282 h 310"/>
                <a:gd name="T30" fmla="*/ 31 w 105"/>
                <a:gd name="T31" fmla="*/ 293 h 310"/>
                <a:gd name="T32" fmla="*/ 31 w 105"/>
                <a:gd name="T33" fmla="*/ 293 h 310"/>
                <a:gd name="T34" fmla="*/ 37 w 105"/>
                <a:gd name="T35" fmla="*/ 301 h 310"/>
                <a:gd name="T36" fmla="*/ 48 w 105"/>
                <a:gd name="T37" fmla="*/ 310 h 310"/>
                <a:gd name="T38" fmla="*/ 105 w 105"/>
                <a:gd name="T39" fmla="*/ 290 h 310"/>
                <a:gd name="T40" fmla="*/ 105 w 105"/>
                <a:gd name="T41" fmla="*/ 290 h 310"/>
                <a:gd name="T42" fmla="*/ 93 w 105"/>
                <a:gd name="T43" fmla="*/ 287 h 310"/>
                <a:gd name="T44" fmla="*/ 85 w 105"/>
                <a:gd name="T45" fmla="*/ 279 h 310"/>
                <a:gd name="T46" fmla="*/ 79 w 105"/>
                <a:gd name="T47" fmla="*/ 267 h 310"/>
                <a:gd name="T48" fmla="*/ 79 w 105"/>
                <a:gd name="T49" fmla="*/ 253 h 310"/>
                <a:gd name="T50" fmla="*/ 79 w 105"/>
                <a:gd name="T51" fmla="*/ 25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310">
                  <a:moveTo>
                    <a:pt x="79" y="253"/>
                  </a:moveTo>
                  <a:lnTo>
                    <a:pt x="79" y="0"/>
                  </a:lnTo>
                  <a:lnTo>
                    <a:pt x="0" y="14"/>
                  </a:lnTo>
                  <a:lnTo>
                    <a:pt x="0" y="14"/>
                  </a:lnTo>
                  <a:lnTo>
                    <a:pt x="11" y="17"/>
                  </a:lnTo>
                  <a:lnTo>
                    <a:pt x="17" y="23"/>
                  </a:lnTo>
                  <a:lnTo>
                    <a:pt x="17" y="23"/>
                  </a:lnTo>
                  <a:lnTo>
                    <a:pt x="22" y="31"/>
                  </a:lnTo>
                  <a:lnTo>
                    <a:pt x="22" y="40"/>
                  </a:lnTo>
                  <a:lnTo>
                    <a:pt x="22" y="239"/>
                  </a:lnTo>
                  <a:lnTo>
                    <a:pt x="25" y="264"/>
                  </a:lnTo>
                  <a:lnTo>
                    <a:pt x="25" y="264"/>
                  </a:lnTo>
                  <a:lnTo>
                    <a:pt x="25" y="264"/>
                  </a:lnTo>
                  <a:lnTo>
                    <a:pt x="25" y="264"/>
                  </a:lnTo>
                  <a:lnTo>
                    <a:pt x="25" y="282"/>
                  </a:lnTo>
                  <a:lnTo>
                    <a:pt x="31" y="293"/>
                  </a:lnTo>
                  <a:lnTo>
                    <a:pt x="31" y="293"/>
                  </a:lnTo>
                  <a:lnTo>
                    <a:pt x="37" y="301"/>
                  </a:lnTo>
                  <a:lnTo>
                    <a:pt x="48" y="310"/>
                  </a:lnTo>
                  <a:lnTo>
                    <a:pt x="105" y="290"/>
                  </a:lnTo>
                  <a:lnTo>
                    <a:pt x="105" y="290"/>
                  </a:lnTo>
                  <a:lnTo>
                    <a:pt x="93" y="287"/>
                  </a:lnTo>
                  <a:lnTo>
                    <a:pt x="85" y="279"/>
                  </a:lnTo>
                  <a:lnTo>
                    <a:pt x="79" y="267"/>
                  </a:lnTo>
                  <a:lnTo>
                    <a:pt x="79" y="253"/>
                  </a:lnTo>
                  <a:lnTo>
                    <a:pt x="79" y="2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3" name="Freeform 1715">
              <a:extLst>
                <a:ext uri="{FF2B5EF4-FFF2-40B4-BE49-F238E27FC236}">
                  <a16:creationId xmlns:a16="http://schemas.microsoft.com/office/drawing/2014/main" id="{E13C4209-3982-A142-B6F7-0CAA2FA6DAFB}"/>
                </a:ext>
              </a:extLst>
            </p:cNvPr>
            <p:cNvSpPr>
              <a:spLocks/>
            </p:cNvSpPr>
            <p:nvPr/>
          </p:nvSpPr>
          <p:spPr bwMode="auto">
            <a:xfrm>
              <a:off x="3010" y="3110"/>
              <a:ext cx="250" cy="310"/>
            </a:xfrm>
            <a:custGeom>
              <a:avLst/>
              <a:gdLst>
                <a:gd name="T0" fmla="*/ 233 w 250"/>
                <a:gd name="T1" fmla="*/ 279 h 310"/>
                <a:gd name="T2" fmla="*/ 230 w 250"/>
                <a:gd name="T3" fmla="*/ 259 h 310"/>
                <a:gd name="T4" fmla="*/ 230 w 250"/>
                <a:gd name="T5" fmla="*/ 85 h 310"/>
                <a:gd name="T6" fmla="*/ 222 w 250"/>
                <a:gd name="T7" fmla="*/ 46 h 310"/>
                <a:gd name="T8" fmla="*/ 199 w 250"/>
                <a:gd name="T9" fmla="*/ 17 h 310"/>
                <a:gd name="T10" fmla="*/ 185 w 250"/>
                <a:gd name="T11" fmla="*/ 12 h 310"/>
                <a:gd name="T12" fmla="*/ 148 w 250"/>
                <a:gd name="T13" fmla="*/ 0 h 310"/>
                <a:gd name="T14" fmla="*/ 128 w 250"/>
                <a:gd name="T15" fmla="*/ 0 h 310"/>
                <a:gd name="T16" fmla="*/ 77 w 250"/>
                <a:gd name="T17" fmla="*/ 9 h 310"/>
                <a:gd name="T18" fmla="*/ 29 w 250"/>
                <a:gd name="T19" fmla="*/ 31 h 310"/>
                <a:gd name="T20" fmla="*/ 29 w 250"/>
                <a:gd name="T21" fmla="*/ 111 h 310"/>
                <a:gd name="T22" fmla="*/ 43 w 250"/>
                <a:gd name="T23" fmla="*/ 74 h 310"/>
                <a:gd name="T24" fmla="*/ 63 w 250"/>
                <a:gd name="T25" fmla="*/ 49 h 310"/>
                <a:gd name="T26" fmla="*/ 74 w 250"/>
                <a:gd name="T27" fmla="*/ 37 h 310"/>
                <a:gd name="T28" fmla="*/ 105 w 250"/>
                <a:gd name="T29" fmla="*/ 26 h 310"/>
                <a:gd name="T30" fmla="*/ 122 w 250"/>
                <a:gd name="T31" fmla="*/ 23 h 310"/>
                <a:gd name="T32" fmla="*/ 145 w 250"/>
                <a:gd name="T33" fmla="*/ 29 h 310"/>
                <a:gd name="T34" fmla="*/ 162 w 250"/>
                <a:gd name="T35" fmla="*/ 40 h 310"/>
                <a:gd name="T36" fmla="*/ 171 w 250"/>
                <a:gd name="T37" fmla="*/ 49 h 310"/>
                <a:gd name="T38" fmla="*/ 176 w 250"/>
                <a:gd name="T39" fmla="*/ 68 h 310"/>
                <a:gd name="T40" fmla="*/ 176 w 250"/>
                <a:gd name="T41" fmla="*/ 80 h 310"/>
                <a:gd name="T42" fmla="*/ 174 w 250"/>
                <a:gd name="T43" fmla="*/ 108 h 310"/>
                <a:gd name="T44" fmla="*/ 165 w 250"/>
                <a:gd name="T45" fmla="*/ 117 h 310"/>
                <a:gd name="T46" fmla="*/ 151 w 250"/>
                <a:gd name="T47" fmla="*/ 122 h 310"/>
                <a:gd name="T48" fmla="*/ 97 w 250"/>
                <a:gd name="T49" fmla="*/ 139 h 310"/>
                <a:gd name="T50" fmla="*/ 43 w 250"/>
                <a:gd name="T51" fmla="*/ 159 h 310"/>
                <a:gd name="T52" fmla="*/ 23 w 250"/>
                <a:gd name="T53" fmla="*/ 174 h 310"/>
                <a:gd name="T54" fmla="*/ 3 w 250"/>
                <a:gd name="T55" fmla="*/ 210 h 310"/>
                <a:gd name="T56" fmla="*/ 0 w 250"/>
                <a:gd name="T57" fmla="*/ 233 h 310"/>
                <a:gd name="T58" fmla="*/ 6 w 250"/>
                <a:gd name="T59" fmla="*/ 259 h 310"/>
                <a:gd name="T60" fmla="*/ 20 w 250"/>
                <a:gd name="T61" fmla="*/ 284 h 310"/>
                <a:gd name="T62" fmla="*/ 32 w 250"/>
                <a:gd name="T63" fmla="*/ 296 h 310"/>
                <a:gd name="T64" fmla="*/ 60 w 250"/>
                <a:gd name="T65" fmla="*/ 310 h 310"/>
                <a:gd name="T66" fmla="*/ 77 w 250"/>
                <a:gd name="T67" fmla="*/ 310 h 310"/>
                <a:gd name="T68" fmla="*/ 120 w 250"/>
                <a:gd name="T69" fmla="*/ 304 h 310"/>
                <a:gd name="T70" fmla="*/ 159 w 250"/>
                <a:gd name="T71" fmla="*/ 279 h 310"/>
                <a:gd name="T72" fmla="*/ 171 w 250"/>
                <a:gd name="T73" fmla="*/ 247 h 310"/>
                <a:gd name="T74" fmla="*/ 139 w 250"/>
                <a:gd name="T75" fmla="*/ 267 h 310"/>
                <a:gd name="T76" fmla="*/ 103 w 250"/>
                <a:gd name="T77" fmla="*/ 273 h 310"/>
                <a:gd name="T78" fmla="*/ 94 w 250"/>
                <a:gd name="T79" fmla="*/ 273 h 310"/>
                <a:gd name="T80" fmla="*/ 74 w 250"/>
                <a:gd name="T81" fmla="*/ 267 h 310"/>
                <a:gd name="T82" fmla="*/ 68 w 250"/>
                <a:gd name="T83" fmla="*/ 259 h 310"/>
                <a:gd name="T84" fmla="*/ 57 w 250"/>
                <a:gd name="T85" fmla="*/ 242 h 310"/>
                <a:gd name="T86" fmla="*/ 54 w 250"/>
                <a:gd name="T87" fmla="*/ 222 h 310"/>
                <a:gd name="T88" fmla="*/ 54 w 250"/>
                <a:gd name="T89" fmla="*/ 210 h 310"/>
                <a:gd name="T90" fmla="*/ 63 w 250"/>
                <a:gd name="T91" fmla="*/ 193 h 310"/>
                <a:gd name="T92" fmla="*/ 68 w 250"/>
                <a:gd name="T93" fmla="*/ 185 h 310"/>
                <a:gd name="T94" fmla="*/ 108 w 250"/>
                <a:gd name="T95" fmla="*/ 162 h 310"/>
                <a:gd name="T96" fmla="*/ 154 w 250"/>
                <a:gd name="T97" fmla="*/ 148 h 310"/>
                <a:gd name="T98" fmla="*/ 176 w 250"/>
                <a:gd name="T99" fmla="*/ 242 h 310"/>
                <a:gd name="T100" fmla="*/ 176 w 250"/>
                <a:gd name="T101" fmla="*/ 262 h 310"/>
                <a:gd name="T102" fmla="*/ 179 w 250"/>
                <a:gd name="T103" fmla="*/ 282 h 310"/>
                <a:gd name="T104" fmla="*/ 182 w 250"/>
                <a:gd name="T105" fmla="*/ 293 h 310"/>
                <a:gd name="T106" fmla="*/ 199 w 250"/>
                <a:gd name="T107" fmla="*/ 310 h 310"/>
                <a:gd name="T108" fmla="*/ 250 w 250"/>
                <a:gd name="T109" fmla="*/ 290 h 310"/>
                <a:gd name="T110" fmla="*/ 233 w 250"/>
                <a:gd name="T111" fmla="*/ 2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0" h="310">
                  <a:moveTo>
                    <a:pt x="233" y="279"/>
                  </a:moveTo>
                  <a:lnTo>
                    <a:pt x="233" y="279"/>
                  </a:lnTo>
                  <a:lnTo>
                    <a:pt x="230" y="273"/>
                  </a:lnTo>
                  <a:lnTo>
                    <a:pt x="230" y="259"/>
                  </a:lnTo>
                  <a:lnTo>
                    <a:pt x="230" y="85"/>
                  </a:lnTo>
                  <a:lnTo>
                    <a:pt x="230" y="85"/>
                  </a:lnTo>
                  <a:lnTo>
                    <a:pt x="228" y="63"/>
                  </a:lnTo>
                  <a:lnTo>
                    <a:pt x="222" y="46"/>
                  </a:lnTo>
                  <a:lnTo>
                    <a:pt x="213" y="29"/>
                  </a:lnTo>
                  <a:lnTo>
                    <a:pt x="199" y="17"/>
                  </a:lnTo>
                  <a:lnTo>
                    <a:pt x="199" y="17"/>
                  </a:lnTo>
                  <a:lnTo>
                    <a:pt x="185" y="12"/>
                  </a:lnTo>
                  <a:lnTo>
                    <a:pt x="168" y="6"/>
                  </a:lnTo>
                  <a:lnTo>
                    <a:pt x="148" y="0"/>
                  </a:lnTo>
                  <a:lnTo>
                    <a:pt x="128" y="0"/>
                  </a:lnTo>
                  <a:lnTo>
                    <a:pt x="128" y="0"/>
                  </a:lnTo>
                  <a:lnTo>
                    <a:pt x="103" y="3"/>
                  </a:lnTo>
                  <a:lnTo>
                    <a:pt x="77" y="9"/>
                  </a:lnTo>
                  <a:lnTo>
                    <a:pt x="51" y="17"/>
                  </a:lnTo>
                  <a:lnTo>
                    <a:pt x="29" y="31"/>
                  </a:lnTo>
                  <a:lnTo>
                    <a:pt x="29" y="111"/>
                  </a:lnTo>
                  <a:lnTo>
                    <a:pt x="29" y="111"/>
                  </a:lnTo>
                  <a:lnTo>
                    <a:pt x="37" y="91"/>
                  </a:lnTo>
                  <a:lnTo>
                    <a:pt x="43" y="74"/>
                  </a:lnTo>
                  <a:lnTo>
                    <a:pt x="54" y="60"/>
                  </a:lnTo>
                  <a:lnTo>
                    <a:pt x="63" y="49"/>
                  </a:lnTo>
                  <a:lnTo>
                    <a:pt x="63" y="49"/>
                  </a:lnTo>
                  <a:lnTo>
                    <a:pt x="74" y="37"/>
                  </a:lnTo>
                  <a:lnTo>
                    <a:pt x="88" y="31"/>
                  </a:lnTo>
                  <a:lnTo>
                    <a:pt x="105" y="26"/>
                  </a:lnTo>
                  <a:lnTo>
                    <a:pt x="122" y="23"/>
                  </a:lnTo>
                  <a:lnTo>
                    <a:pt x="122" y="23"/>
                  </a:lnTo>
                  <a:lnTo>
                    <a:pt x="134" y="26"/>
                  </a:lnTo>
                  <a:lnTo>
                    <a:pt x="145" y="29"/>
                  </a:lnTo>
                  <a:lnTo>
                    <a:pt x="157" y="34"/>
                  </a:lnTo>
                  <a:lnTo>
                    <a:pt x="162" y="40"/>
                  </a:lnTo>
                  <a:lnTo>
                    <a:pt x="162" y="40"/>
                  </a:lnTo>
                  <a:lnTo>
                    <a:pt x="171" y="49"/>
                  </a:lnTo>
                  <a:lnTo>
                    <a:pt x="174" y="60"/>
                  </a:lnTo>
                  <a:lnTo>
                    <a:pt x="176" y="68"/>
                  </a:lnTo>
                  <a:lnTo>
                    <a:pt x="176" y="80"/>
                  </a:lnTo>
                  <a:lnTo>
                    <a:pt x="176" y="80"/>
                  </a:lnTo>
                  <a:lnTo>
                    <a:pt x="176" y="100"/>
                  </a:lnTo>
                  <a:lnTo>
                    <a:pt x="174" y="108"/>
                  </a:lnTo>
                  <a:lnTo>
                    <a:pt x="174" y="108"/>
                  </a:lnTo>
                  <a:lnTo>
                    <a:pt x="165" y="117"/>
                  </a:lnTo>
                  <a:lnTo>
                    <a:pt x="151" y="122"/>
                  </a:lnTo>
                  <a:lnTo>
                    <a:pt x="151" y="122"/>
                  </a:lnTo>
                  <a:lnTo>
                    <a:pt x="97" y="139"/>
                  </a:lnTo>
                  <a:lnTo>
                    <a:pt x="97" y="139"/>
                  </a:lnTo>
                  <a:lnTo>
                    <a:pt x="63" y="151"/>
                  </a:lnTo>
                  <a:lnTo>
                    <a:pt x="43" y="159"/>
                  </a:lnTo>
                  <a:lnTo>
                    <a:pt x="43" y="159"/>
                  </a:lnTo>
                  <a:lnTo>
                    <a:pt x="23" y="174"/>
                  </a:lnTo>
                  <a:lnTo>
                    <a:pt x="12" y="191"/>
                  </a:lnTo>
                  <a:lnTo>
                    <a:pt x="3" y="210"/>
                  </a:lnTo>
                  <a:lnTo>
                    <a:pt x="0" y="233"/>
                  </a:lnTo>
                  <a:lnTo>
                    <a:pt x="0" y="233"/>
                  </a:lnTo>
                  <a:lnTo>
                    <a:pt x="0" y="245"/>
                  </a:lnTo>
                  <a:lnTo>
                    <a:pt x="6" y="259"/>
                  </a:lnTo>
                  <a:lnTo>
                    <a:pt x="12" y="270"/>
                  </a:lnTo>
                  <a:lnTo>
                    <a:pt x="20" y="284"/>
                  </a:lnTo>
                  <a:lnTo>
                    <a:pt x="20" y="284"/>
                  </a:lnTo>
                  <a:lnTo>
                    <a:pt x="32" y="296"/>
                  </a:lnTo>
                  <a:lnTo>
                    <a:pt x="43" y="304"/>
                  </a:lnTo>
                  <a:lnTo>
                    <a:pt x="60" y="310"/>
                  </a:lnTo>
                  <a:lnTo>
                    <a:pt x="77" y="310"/>
                  </a:lnTo>
                  <a:lnTo>
                    <a:pt x="77" y="310"/>
                  </a:lnTo>
                  <a:lnTo>
                    <a:pt x="100" y="310"/>
                  </a:lnTo>
                  <a:lnTo>
                    <a:pt x="120" y="304"/>
                  </a:lnTo>
                  <a:lnTo>
                    <a:pt x="139" y="293"/>
                  </a:lnTo>
                  <a:lnTo>
                    <a:pt x="159" y="279"/>
                  </a:lnTo>
                  <a:lnTo>
                    <a:pt x="171" y="247"/>
                  </a:lnTo>
                  <a:lnTo>
                    <a:pt x="171" y="247"/>
                  </a:lnTo>
                  <a:lnTo>
                    <a:pt x="157" y="259"/>
                  </a:lnTo>
                  <a:lnTo>
                    <a:pt x="139" y="267"/>
                  </a:lnTo>
                  <a:lnTo>
                    <a:pt x="122" y="273"/>
                  </a:lnTo>
                  <a:lnTo>
                    <a:pt x="103" y="273"/>
                  </a:lnTo>
                  <a:lnTo>
                    <a:pt x="103" y="273"/>
                  </a:lnTo>
                  <a:lnTo>
                    <a:pt x="94" y="273"/>
                  </a:lnTo>
                  <a:lnTo>
                    <a:pt x="83" y="270"/>
                  </a:lnTo>
                  <a:lnTo>
                    <a:pt x="74" y="267"/>
                  </a:lnTo>
                  <a:lnTo>
                    <a:pt x="68" y="259"/>
                  </a:lnTo>
                  <a:lnTo>
                    <a:pt x="68" y="259"/>
                  </a:lnTo>
                  <a:lnTo>
                    <a:pt x="63" y="253"/>
                  </a:lnTo>
                  <a:lnTo>
                    <a:pt x="57" y="242"/>
                  </a:lnTo>
                  <a:lnTo>
                    <a:pt x="54" y="233"/>
                  </a:lnTo>
                  <a:lnTo>
                    <a:pt x="54" y="222"/>
                  </a:lnTo>
                  <a:lnTo>
                    <a:pt x="54" y="222"/>
                  </a:lnTo>
                  <a:lnTo>
                    <a:pt x="54" y="210"/>
                  </a:lnTo>
                  <a:lnTo>
                    <a:pt x="57" y="202"/>
                  </a:lnTo>
                  <a:lnTo>
                    <a:pt x="63" y="193"/>
                  </a:lnTo>
                  <a:lnTo>
                    <a:pt x="68" y="185"/>
                  </a:lnTo>
                  <a:lnTo>
                    <a:pt x="68" y="185"/>
                  </a:lnTo>
                  <a:lnTo>
                    <a:pt x="86" y="174"/>
                  </a:lnTo>
                  <a:lnTo>
                    <a:pt x="108" y="162"/>
                  </a:lnTo>
                  <a:lnTo>
                    <a:pt x="108" y="162"/>
                  </a:lnTo>
                  <a:lnTo>
                    <a:pt x="154" y="148"/>
                  </a:lnTo>
                  <a:lnTo>
                    <a:pt x="176" y="137"/>
                  </a:lnTo>
                  <a:lnTo>
                    <a:pt x="176" y="242"/>
                  </a:lnTo>
                  <a:lnTo>
                    <a:pt x="176" y="242"/>
                  </a:lnTo>
                  <a:lnTo>
                    <a:pt x="176" y="262"/>
                  </a:lnTo>
                  <a:lnTo>
                    <a:pt x="176" y="262"/>
                  </a:lnTo>
                  <a:lnTo>
                    <a:pt x="179" y="282"/>
                  </a:lnTo>
                  <a:lnTo>
                    <a:pt x="182" y="293"/>
                  </a:lnTo>
                  <a:lnTo>
                    <a:pt x="182" y="293"/>
                  </a:lnTo>
                  <a:lnTo>
                    <a:pt x="191" y="301"/>
                  </a:lnTo>
                  <a:lnTo>
                    <a:pt x="199" y="310"/>
                  </a:lnTo>
                  <a:lnTo>
                    <a:pt x="250" y="290"/>
                  </a:lnTo>
                  <a:lnTo>
                    <a:pt x="250" y="290"/>
                  </a:lnTo>
                  <a:lnTo>
                    <a:pt x="239" y="284"/>
                  </a:lnTo>
                  <a:lnTo>
                    <a:pt x="233" y="279"/>
                  </a:lnTo>
                  <a:lnTo>
                    <a:pt x="233" y="2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4" name="Freeform 1716">
              <a:extLst>
                <a:ext uri="{FF2B5EF4-FFF2-40B4-BE49-F238E27FC236}">
                  <a16:creationId xmlns:a16="http://schemas.microsoft.com/office/drawing/2014/main" id="{AE102652-9B30-BB4A-A808-E84DDC344B92}"/>
                </a:ext>
              </a:extLst>
            </p:cNvPr>
            <p:cNvSpPr>
              <a:spLocks/>
            </p:cNvSpPr>
            <p:nvPr/>
          </p:nvSpPr>
          <p:spPr bwMode="auto">
            <a:xfrm>
              <a:off x="2871" y="2866"/>
              <a:ext cx="136" cy="170"/>
            </a:xfrm>
            <a:custGeom>
              <a:avLst/>
              <a:gdLst>
                <a:gd name="T0" fmla="*/ 31 w 136"/>
                <a:gd name="T1" fmla="*/ 11 h 170"/>
                <a:gd name="T2" fmla="*/ 31 w 136"/>
                <a:gd name="T3" fmla="*/ 116 h 170"/>
                <a:gd name="T4" fmla="*/ 31 w 136"/>
                <a:gd name="T5" fmla="*/ 116 h 170"/>
                <a:gd name="T6" fmla="*/ 34 w 136"/>
                <a:gd name="T7" fmla="*/ 131 h 170"/>
                <a:gd name="T8" fmla="*/ 40 w 136"/>
                <a:gd name="T9" fmla="*/ 142 h 170"/>
                <a:gd name="T10" fmla="*/ 46 w 136"/>
                <a:gd name="T11" fmla="*/ 150 h 170"/>
                <a:gd name="T12" fmla="*/ 51 w 136"/>
                <a:gd name="T13" fmla="*/ 153 h 170"/>
                <a:gd name="T14" fmla="*/ 63 w 136"/>
                <a:gd name="T15" fmla="*/ 156 h 170"/>
                <a:gd name="T16" fmla="*/ 74 w 136"/>
                <a:gd name="T17" fmla="*/ 159 h 170"/>
                <a:gd name="T18" fmla="*/ 74 w 136"/>
                <a:gd name="T19" fmla="*/ 159 h 170"/>
                <a:gd name="T20" fmla="*/ 85 w 136"/>
                <a:gd name="T21" fmla="*/ 159 h 170"/>
                <a:gd name="T22" fmla="*/ 94 w 136"/>
                <a:gd name="T23" fmla="*/ 156 h 170"/>
                <a:gd name="T24" fmla="*/ 102 w 136"/>
                <a:gd name="T25" fmla="*/ 150 h 170"/>
                <a:gd name="T26" fmla="*/ 108 w 136"/>
                <a:gd name="T27" fmla="*/ 145 h 170"/>
                <a:gd name="T28" fmla="*/ 111 w 136"/>
                <a:gd name="T29" fmla="*/ 139 h 170"/>
                <a:gd name="T30" fmla="*/ 114 w 136"/>
                <a:gd name="T31" fmla="*/ 131 h 170"/>
                <a:gd name="T32" fmla="*/ 117 w 136"/>
                <a:gd name="T33" fmla="*/ 116 h 170"/>
                <a:gd name="T34" fmla="*/ 117 w 136"/>
                <a:gd name="T35" fmla="*/ 11 h 170"/>
                <a:gd name="T36" fmla="*/ 117 w 136"/>
                <a:gd name="T37" fmla="*/ 11 h 170"/>
                <a:gd name="T38" fmla="*/ 114 w 136"/>
                <a:gd name="T39" fmla="*/ 3 h 170"/>
                <a:gd name="T40" fmla="*/ 108 w 136"/>
                <a:gd name="T41" fmla="*/ 0 h 170"/>
                <a:gd name="T42" fmla="*/ 136 w 136"/>
                <a:gd name="T43" fmla="*/ 0 h 170"/>
                <a:gd name="T44" fmla="*/ 136 w 136"/>
                <a:gd name="T45" fmla="*/ 0 h 170"/>
                <a:gd name="T46" fmla="*/ 131 w 136"/>
                <a:gd name="T47" fmla="*/ 3 h 170"/>
                <a:gd name="T48" fmla="*/ 131 w 136"/>
                <a:gd name="T49" fmla="*/ 11 h 170"/>
                <a:gd name="T50" fmla="*/ 128 w 136"/>
                <a:gd name="T51" fmla="*/ 114 h 170"/>
                <a:gd name="T52" fmla="*/ 128 w 136"/>
                <a:gd name="T53" fmla="*/ 114 h 170"/>
                <a:gd name="T54" fmla="*/ 128 w 136"/>
                <a:gd name="T55" fmla="*/ 128 h 170"/>
                <a:gd name="T56" fmla="*/ 125 w 136"/>
                <a:gd name="T57" fmla="*/ 139 h 170"/>
                <a:gd name="T58" fmla="*/ 119 w 136"/>
                <a:gd name="T59" fmla="*/ 150 h 170"/>
                <a:gd name="T60" fmla="*/ 111 w 136"/>
                <a:gd name="T61" fmla="*/ 156 h 170"/>
                <a:gd name="T62" fmla="*/ 102 w 136"/>
                <a:gd name="T63" fmla="*/ 162 h 170"/>
                <a:gd name="T64" fmla="*/ 94 w 136"/>
                <a:gd name="T65" fmla="*/ 167 h 170"/>
                <a:gd name="T66" fmla="*/ 71 w 136"/>
                <a:gd name="T67" fmla="*/ 170 h 170"/>
                <a:gd name="T68" fmla="*/ 71 w 136"/>
                <a:gd name="T69" fmla="*/ 170 h 170"/>
                <a:gd name="T70" fmla="*/ 51 w 136"/>
                <a:gd name="T71" fmla="*/ 167 h 170"/>
                <a:gd name="T72" fmla="*/ 40 w 136"/>
                <a:gd name="T73" fmla="*/ 165 h 170"/>
                <a:gd name="T74" fmla="*/ 31 w 136"/>
                <a:gd name="T75" fmla="*/ 159 h 170"/>
                <a:gd name="T76" fmla="*/ 20 w 136"/>
                <a:gd name="T77" fmla="*/ 150 h 170"/>
                <a:gd name="T78" fmla="*/ 14 w 136"/>
                <a:gd name="T79" fmla="*/ 142 h 170"/>
                <a:gd name="T80" fmla="*/ 9 w 136"/>
                <a:gd name="T81" fmla="*/ 128 h 170"/>
                <a:gd name="T82" fmla="*/ 9 w 136"/>
                <a:gd name="T83" fmla="*/ 114 h 170"/>
                <a:gd name="T84" fmla="*/ 9 w 136"/>
                <a:gd name="T85" fmla="*/ 11 h 170"/>
                <a:gd name="T86" fmla="*/ 9 w 136"/>
                <a:gd name="T87" fmla="*/ 11 h 170"/>
                <a:gd name="T88" fmla="*/ 6 w 136"/>
                <a:gd name="T89" fmla="*/ 3 h 170"/>
                <a:gd name="T90" fmla="*/ 0 w 136"/>
                <a:gd name="T91" fmla="*/ 0 h 170"/>
                <a:gd name="T92" fmla="*/ 40 w 136"/>
                <a:gd name="T93" fmla="*/ 0 h 170"/>
                <a:gd name="T94" fmla="*/ 40 w 136"/>
                <a:gd name="T95" fmla="*/ 0 h 170"/>
                <a:gd name="T96" fmla="*/ 34 w 136"/>
                <a:gd name="T97" fmla="*/ 3 h 170"/>
                <a:gd name="T98" fmla="*/ 31 w 136"/>
                <a:gd name="T99" fmla="*/ 11 h 170"/>
                <a:gd name="T100" fmla="*/ 31 w 136"/>
                <a:gd name="T101" fmla="*/ 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170">
                  <a:moveTo>
                    <a:pt x="31" y="11"/>
                  </a:moveTo>
                  <a:lnTo>
                    <a:pt x="31" y="116"/>
                  </a:lnTo>
                  <a:lnTo>
                    <a:pt x="31" y="116"/>
                  </a:lnTo>
                  <a:lnTo>
                    <a:pt x="34" y="131"/>
                  </a:lnTo>
                  <a:lnTo>
                    <a:pt x="40" y="142"/>
                  </a:lnTo>
                  <a:lnTo>
                    <a:pt x="46" y="150"/>
                  </a:lnTo>
                  <a:lnTo>
                    <a:pt x="51" y="153"/>
                  </a:lnTo>
                  <a:lnTo>
                    <a:pt x="63" y="156"/>
                  </a:lnTo>
                  <a:lnTo>
                    <a:pt x="74" y="159"/>
                  </a:lnTo>
                  <a:lnTo>
                    <a:pt x="74" y="159"/>
                  </a:lnTo>
                  <a:lnTo>
                    <a:pt x="85" y="159"/>
                  </a:lnTo>
                  <a:lnTo>
                    <a:pt x="94" y="156"/>
                  </a:lnTo>
                  <a:lnTo>
                    <a:pt x="102" y="150"/>
                  </a:lnTo>
                  <a:lnTo>
                    <a:pt x="108" y="145"/>
                  </a:lnTo>
                  <a:lnTo>
                    <a:pt x="111" y="139"/>
                  </a:lnTo>
                  <a:lnTo>
                    <a:pt x="114" y="131"/>
                  </a:lnTo>
                  <a:lnTo>
                    <a:pt x="117" y="116"/>
                  </a:lnTo>
                  <a:lnTo>
                    <a:pt x="117" y="11"/>
                  </a:lnTo>
                  <a:lnTo>
                    <a:pt x="117" y="11"/>
                  </a:lnTo>
                  <a:lnTo>
                    <a:pt x="114" y="3"/>
                  </a:lnTo>
                  <a:lnTo>
                    <a:pt x="108" y="0"/>
                  </a:lnTo>
                  <a:lnTo>
                    <a:pt x="136" y="0"/>
                  </a:lnTo>
                  <a:lnTo>
                    <a:pt x="136" y="0"/>
                  </a:lnTo>
                  <a:lnTo>
                    <a:pt x="131" y="3"/>
                  </a:lnTo>
                  <a:lnTo>
                    <a:pt x="131" y="11"/>
                  </a:lnTo>
                  <a:lnTo>
                    <a:pt x="128" y="114"/>
                  </a:lnTo>
                  <a:lnTo>
                    <a:pt x="128" y="114"/>
                  </a:lnTo>
                  <a:lnTo>
                    <a:pt x="128" y="128"/>
                  </a:lnTo>
                  <a:lnTo>
                    <a:pt x="125" y="139"/>
                  </a:lnTo>
                  <a:lnTo>
                    <a:pt x="119" y="150"/>
                  </a:lnTo>
                  <a:lnTo>
                    <a:pt x="111" y="156"/>
                  </a:lnTo>
                  <a:lnTo>
                    <a:pt x="102" y="162"/>
                  </a:lnTo>
                  <a:lnTo>
                    <a:pt x="94" y="167"/>
                  </a:lnTo>
                  <a:lnTo>
                    <a:pt x="71" y="170"/>
                  </a:lnTo>
                  <a:lnTo>
                    <a:pt x="71" y="170"/>
                  </a:lnTo>
                  <a:lnTo>
                    <a:pt x="51" y="167"/>
                  </a:lnTo>
                  <a:lnTo>
                    <a:pt x="40" y="165"/>
                  </a:lnTo>
                  <a:lnTo>
                    <a:pt x="31" y="159"/>
                  </a:lnTo>
                  <a:lnTo>
                    <a:pt x="20" y="150"/>
                  </a:lnTo>
                  <a:lnTo>
                    <a:pt x="14" y="142"/>
                  </a:lnTo>
                  <a:lnTo>
                    <a:pt x="9" y="128"/>
                  </a:lnTo>
                  <a:lnTo>
                    <a:pt x="9" y="114"/>
                  </a:lnTo>
                  <a:lnTo>
                    <a:pt x="9" y="11"/>
                  </a:lnTo>
                  <a:lnTo>
                    <a:pt x="9" y="11"/>
                  </a:lnTo>
                  <a:lnTo>
                    <a:pt x="6" y="3"/>
                  </a:lnTo>
                  <a:lnTo>
                    <a:pt x="0" y="0"/>
                  </a:lnTo>
                  <a:lnTo>
                    <a:pt x="40" y="0"/>
                  </a:lnTo>
                  <a:lnTo>
                    <a:pt x="40" y="0"/>
                  </a:lnTo>
                  <a:lnTo>
                    <a:pt x="34" y="3"/>
                  </a:lnTo>
                  <a:lnTo>
                    <a:pt x="31" y="11"/>
                  </a:lnTo>
                  <a:lnTo>
                    <a:pt x="31"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5" name="Freeform 1717">
              <a:extLst>
                <a:ext uri="{FF2B5EF4-FFF2-40B4-BE49-F238E27FC236}">
                  <a16:creationId xmlns:a16="http://schemas.microsoft.com/office/drawing/2014/main" id="{800E718E-70F2-9D42-8E1F-EF219D23641E}"/>
                </a:ext>
              </a:extLst>
            </p:cNvPr>
            <p:cNvSpPr>
              <a:spLocks/>
            </p:cNvSpPr>
            <p:nvPr/>
          </p:nvSpPr>
          <p:spPr bwMode="auto">
            <a:xfrm>
              <a:off x="3022" y="2866"/>
              <a:ext cx="153" cy="173"/>
            </a:xfrm>
            <a:custGeom>
              <a:avLst/>
              <a:gdLst>
                <a:gd name="T0" fmla="*/ 133 w 153"/>
                <a:gd name="T1" fmla="*/ 11 h 173"/>
                <a:gd name="T2" fmla="*/ 133 w 153"/>
                <a:gd name="T3" fmla="*/ 11 h 173"/>
                <a:gd name="T4" fmla="*/ 133 w 153"/>
                <a:gd name="T5" fmla="*/ 3 h 173"/>
                <a:gd name="T6" fmla="*/ 127 w 153"/>
                <a:gd name="T7" fmla="*/ 0 h 173"/>
                <a:gd name="T8" fmla="*/ 153 w 153"/>
                <a:gd name="T9" fmla="*/ 0 h 173"/>
                <a:gd name="T10" fmla="*/ 153 w 153"/>
                <a:gd name="T11" fmla="*/ 0 h 173"/>
                <a:gd name="T12" fmla="*/ 147 w 153"/>
                <a:gd name="T13" fmla="*/ 3 h 173"/>
                <a:gd name="T14" fmla="*/ 147 w 153"/>
                <a:gd name="T15" fmla="*/ 11 h 173"/>
                <a:gd name="T16" fmla="*/ 147 w 153"/>
                <a:gd name="T17" fmla="*/ 173 h 173"/>
                <a:gd name="T18" fmla="*/ 147 w 153"/>
                <a:gd name="T19" fmla="*/ 173 h 173"/>
                <a:gd name="T20" fmla="*/ 88 w 153"/>
                <a:gd name="T21" fmla="*/ 99 h 173"/>
                <a:gd name="T22" fmla="*/ 28 w 153"/>
                <a:gd name="T23" fmla="*/ 25 h 173"/>
                <a:gd name="T24" fmla="*/ 28 w 153"/>
                <a:gd name="T25" fmla="*/ 156 h 173"/>
                <a:gd name="T26" fmla="*/ 28 w 153"/>
                <a:gd name="T27" fmla="*/ 156 h 173"/>
                <a:gd name="T28" fmla="*/ 31 w 153"/>
                <a:gd name="T29" fmla="*/ 165 h 173"/>
                <a:gd name="T30" fmla="*/ 34 w 153"/>
                <a:gd name="T31" fmla="*/ 167 h 173"/>
                <a:gd name="T32" fmla="*/ 8 w 153"/>
                <a:gd name="T33" fmla="*/ 167 h 173"/>
                <a:gd name="T34" fmla="*/ 8 w 153"/>
                <a:gd name="T35" fmla="*/ 167 h 173"/>
                <a:gd name="T36" fmla="*/ 14 w 153"/>
                <a:gd name="T37" fmla="*/ 165 h 173"/>
                <a:gd name="T38" fmla="*/ 14 w 153"/>
                <a:gd name="T39" fmla="*/ 156 h 173"/>
                <a:gd name="T40" fmla="*/ 14 w 153"/>
                <a:gd name="T41" fmla="*/ 20 h 173"/>
                <a:gd name="T42" fmla="*/ 14 w 153"/>
                <a:gd name="T43" fmla="*/ 20 h 173"/>
                <a:gd name="T44" fmla="*/ 14 w 153"/>
                <a:gd name="T45" fmla="*/ 14 h 173"/>
                <a:gd name="T46" fmla="*/ 11 w 153"/>
                <a:gd name="T47" fmla="*/ 8 h 173"/>
                <a:gd name="T48" fmla="*/ 11 w 153"/>
                <a:gd name="T49" fmla="*/ 8 h 173"/>
                <a:gd name="T50" fmla="*/ 8 w 153"/>
                <a:gd name="T51" fmla="*/ 3 h 173"/>
                <a:gd name="T52" fmla="*/ 0 w 153"/>
                <a:gd name="T53" fmla="*/ 0 h 173"/>
                <a:gd name="T54" fmla="*/ 37 w 153"/>
                <a:gd name="T55" fmla="*/ 0 h 173"/>
                <a:gd name="T56" fmla="*/ 133 w 153"/>
                <a:gd name="T57" fmla="*/ 119 h 173"/>
                <a:gd name="T58" fmla="*/ 133 w 153"/>
                <a:gd name="T59" fmla="*/ 11 h 173"/>
                <a:gd name="T60" fmla="*/ 133 w 153"/>
                <a:gd name="T61" fmla="*/ 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3" h="173">
                  <a:moveTo>
                    <a:pt x="133" y="11"/>
                  </a:moveTo>
                  <a:lnTo>
                    <a:pt x="133" y="11"/>
                  </a:lnTo>
                  <a:lnTo>
                    <a:pt x="133" y="3"/>
                  </a:lnTo>
                  <a:lnTo>
                    <a:pt x="127" y="0"/>
                  </a:lnTo>
                  <a:lnTo>
                    <a:pt x="153" y="0"/>
                  </a:lnTo>
                  <a:lnTo>
                    <a:pt x="153" y="0"/>
                  </a:lnTo>
                  <a:lnTo>
                    <a:pt x="147" y="3"/>
                  </a:lnTo>
                  <a:lnTo>
                    <a:pt x="147" y="11"/>
                  </a:lnTo>
                  <a:lnTo>
                    <a:pt x="147" y="173"/>
                  </a:lnTo>
                  <a:lnTo>
                    <a:pt x="147" y="173"/>
                  </a:lnTo>
                  <a:lnTo>
                    <a:pt x="88" y="99"/>
                  </a:lnTo>
                  <a:lnTo>
                    <a:pt x="28" y="25"/>
                  </a:lnTo>
                  <a:lnTo>
                    <a:pt x="28" y="156"/>
                  </a:lnTo>
                  <a:lnTo>
                    <a:pt x="28" y="156"/>
                  </a:lnTo>
                  <a:lnTo>
                    <a:pt x="31" y="165"/>
                  </a:lnTo>
                  <a:lnTo>
                    <a:pt x="34" y="167"/>
                  </a:lnTo>
                  <a:lnTo>
                    <a:pt x="8" y="167"/>
                  </a:lnTo>
                  <a:lnTo>
                    <a:pt x="8" y="167"/>
                  </a:lnTo>
                  <a:lnTo>
                    <a:pt x="14" y="165"/>
                  </a:lnTo>
                  <a:lnTo>
                    <a:pt x="14" y="156"/>
                  </a:lnTo>
                  <a:lnTo>
                    <a:pt x="14" y="20"/>
                  </a:lnTo>
                  <a:lnTo>
                    <a:pt x="14" y="20"/>
                  </a:lnTo>
                  <a:lnTo>
                    <a:pt x="14" y="14"/>
                  </a:lnTo>
                  <a:lnTo>
                    <a:pt x="11" y="8"/>
                  </a:lnTo>
                  <a:lnTo>
                    <a:pt x="11" y="8"/>
                  </a:lnTo>
                  <a:lnTo>
                    <a:pt x="8" y="3"/>
                  </a:lnTo>
                  <a:lnTo>
                    <a:pt x="0" y="0"/>
                  </a:lnTo>
                  <a:lnTo>
                    <a:pt x="37" y="0"/>
                  </a:lnTo>
                  <a:lnTo>
                    <a:pt x="133" y="119"/>
                  </a:lnTo>
                  <a:lnTo>
                    <a:pt x="133" y="11"/>
                  </a:lnTo>
                  <a:lnTo>
                    <a:pt x="133"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6" name="Freeform 1718">
              <a:extLst>
                <a:ext uri="{FF2B5EF4-FFF2-40B4-BE49-F238E27FC236}">
                  <a16:creationId xmlns:a16="http://schemas.microsoft.com/office/drawing/2014/main" id="{209B01E3-DB8A-7244-BB1A-61CBD7942723}"/>
                </a:ext>
              </a:extLst>
            </p:cNvPr>
            <p:cNvSpPr>
              <a:spLocks/>
            </p:cNvSpPr>
            <p:nvPr/>
          </p:nvSpPr>
          <p:spPr bwMode="auto">
            <a:xfrm>
              <a:off x="3201" y="2866"/>
              <a:ext cx="37" cy="167"/>
            </a:xfrm>
            <a:custGeom>
              <a:avLst/>
              <a:gdLst>
                <a:gd name="T0" fmla="*/ 37 w 37"/>
                <a:gd name="T1" fmla="*/ 0 h 167"/>
                <a:gd name="T2" fmla="*/ 37 w 37"/>
                <a:gd name="T3" fmla="*/ 0 h 167"/>
                <a:gd name="T4" fmla="*/ 31 w 37"/>
                <a:gd name="T5" fmla="*/ 3 h 167"/>
                <a:gd name="T6" fmla="*/ 28 w 37"/>
                <a:gd name="T7" fmla="*/ 11 h 167"/>
                <a:gd name="T8" fmla="*/ 28 w 37"/>
                <a:gd name="T9" fmla="*/ 156 h 167"/>
                <a:gd name="T10" fmla="*/ 28 w 37"/>
                <a:gd name="T11" fmla="*/ 156 h 167"/>
                <a:gd name="T12" fmla="*/ 31 w 37"/>
                <a:gd name="T13" fmla="*/ 165 h 167"/>
                <a:gd name="T14" fmla="*/ 37 w 37"/>
                <a:gd name="T15" fmla="*/ 167 h 167"/>
                <a:gd name="T16" fmla="*/ 0 w 37"/>
                <a:gd name="T17" fmla="*/ 167 h 167"/>
                <a:gd name="T18" fmla="*/ 0 w 37"/>
                <a:gd name="T19" fmla="*/ 167 h 167"/>
                <a:gd name="T20" fmla="*/ 2 w 37"/>
                <a:gd name="T21" fmla="*/ 165 h 167"/>
                <a:gd name="T22" fmla="*/ 5 w 37"/>
                <a:gd name="T23" fmla="*/ 156 h 167"/>
                <a:gd name="T24" fmla="*/ 5 w 37"/>
                <a:gd name="T25" fmla="*/ 11 h 167"/>
                <a:gd name="T26" fmla="*/ 5 w 37"/>
                <a:gd name="T27" fmla="*/ 11 h 167"/>
                <a:gd name="T28" fmla="*/ 2 w 37"/>
                <a:gd name="T29" fmla="*/ 3 h 167"/>
                <a:gd name="T30" fmla="*/ 0 w 37"/>
                <a:gd name="T31" fmla="*/ 0 h 167"/>
                <a:gd name="T32" fmla="*/ 37 w 37"/>
                <a:gd name="T33" fmla="*/ 0 h 167"/>
                <a:gd name="T34" fmla="*/ 37 w 37"/>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67">
                  <a:moveTo>
                    <a:pt x="37" y="0"/>
                  </a:moveTo>
                  <a:lnTo>
                    <a:pt x="37" y="0"/>
                  </a:lnTo>
                  <a:lnTo>
                    <a:pt x="31" y="3"/>
                  </a:lnTo>
                  <a:lnTo>
                    <a:pt x="28" y="11"/>
                  </a:lnTo>
                  <a:lnTo>
                    <a:pt x="28" y="156"/>
                  </a:lnTo>
                  <a:lnTo>
                    <a:pt x="28" y="156"/>
                  </a:lnTo>
                  <a:lnTo>
                    <a:pt x="31" y="165"/>
                  </a:lnTo>
                  <a:lnTo>
                    <a:pt x="37" y="167"/>
                  </a:lnTo>
                  <a:lnTo>
                    <a:pt x="0" y="167"/>
                  </a:lnTo>
                  <a:lnTo>
                    <a:pt x="0" y="167"/>
                  </a:lnTo>
                  <a:lnTo>
                    <a:pt x="2" y="165"/>
                  </a:lnTo>
                  <a:lnTo>
                    <a:pt x="5" y="156"/>
                  </a:lnTo>
                  <a:lnTo>
                    <a:pt x="5" y="11"/>
                  </a:lnTo>
                  <a:lnTo>
                    <a:pt x="5" y="11"/>
                  </a:lnTo>
                  <a:lnTo>
                    <a:pt x="2" y="3"/>
                  </a:lnTo>
                  <a:lnTo>
                    <a:pt x="0" y="0"/>
                  </a:lnTo>
                  <a:lnTo>
                    <a:pt x="37" y="0"/>
                  </a:lnTo>
                  <a:lnTo>
                    <a:pt x="3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7" name="Freeform 1719">
              <a:extLst>
                <a:ext uri="{FF2B5EF4-FFF2-40B4-BE49-F238E27FC236}">
                  <a16:creationId xmlns:a16="http://schemas.microsoft.com/office/drawing/2014/main" id="{F82B688A-2427-FF42-BBF2-C62A1EE206A2}"/>
                </a:ext>
              </a:extLst>
            </p:cNvPr>
            <p:cNvSpPr>
              <a:spLocks/>
            </p:cNvSpPr>
            <p:nvPr/>
          </p:nvSpPr>
          <p:spPr bwMode="auto">
            <a:xfrm>
              <a:off x="3249" y="2866"/>
              <a:ext cx="153" cy="173"/>
            </a:xfrm>
            <a:custGeom>
              <a:avLst/>
              <a:gdLst>
                <a:gd name="T0" fmla="*/ 131 w 153"/>
                <a:gd name="T1" fmla="*/ 11 h 173"/>
                <a:gd name="T2" fmla="*/ 131 w 153"/>
                <a:gd name="T3" fmla="*/ 11 h 173"/>
                <a:gd name="T4" fmla="*/ 131 w 153"/>
                <a:gd name="T5" fmla="*/ 3 h 173"/>
                <a:gd name="T6" fmla="*/ 125 w 153"/>
                <a:gd name="T7" fmla="*/ 0 h 173"/>
                <a:gd name="T8" fmla="*/ 153 w 153"/>
                <a:gd name="T9" fmla="*/ 0 h 173"/>
                <a:gd name="T10" fmla="*/ 153 w 153"/>
                <a:gd name="T11" fmla="*/ 0 h 173"/>
                <a:gd name="T12" fmla="*/ 148 w 153"/>
                <a:gd name="T13" fmla="*/ 6 h 173"/>
                <a:gd name="T14" fmla="*/ 142 w 153"/>
                <a:gd name="T15" fmla="*/ 11 h 173"/>
                <a:gd name="T16" fmla="*/ 142 w 153"/>
                <a:gd name="T17" fmla="*/ 11 h 173"/>
                <a:gd name="T18" fmla="*/ 82 w 153"/>
                <a:gd name="T19" fmla="*/ 173 h 173"/>
                <a:gd name="T20" fmla="*/ 82 w 153"/>
                <a:gd name="T21" fmla="*/ 173 h 173"/>
                <a:gd name="T22" fmla="*/ 14 w 153"/>
                <a:gd name="T23" fmla="*/ 11 h 173"/>
                <a:gd name="T24" fmla="*/ 14 w 153"/>
                <a:gd name="T25" fmla="*/ 11 h 173"/>
                <a:gd name="T26" fmla="*/ 8 w 153"/>
                <a:gd name="T27" fmla="*/ 6 h 173"/>
                <a:gd name="T28" fmla="*/ 0 w 153"/>
                <a:gd name="T29" fmla="*/ 0 h 173"/>
                <a:gd name="T30" fmla="*/ 45 w 153"/>
                <a:gd name="T31" fmla="*/ 0 h 173"/>
                <a:gd name="T32" fmla="*/ 45 w 153"/>
                <a:gd name="T33" fmla="*/ 0 h 173"/>
                <a:gd name="T34" fmla="*/ 43 w 153"/>
                <a:gd name="T35" fmla="*/ 3 h 173"/>
                <a:gd name="T36" fmla="*/ 40 w 153"/>
                <a:gd name="T37" fmla="*/ 6 h 173"/>
                <a:gd name="T38" fmla="*/ 43 w 153"/>
                <a:gd name="T39" fmla="*/ 14 h 173"/>
                <a:gd name="T40" fmla="*/ 43 w 153"/>
                <a:gd name="T41" fmla="*/ 14 h 173"/>
                <a:gd name="T42" fmla="*/ 85 w 153"/>
                <a:gd name="T43" fmla="*/ 128 h 173"/>
                <a:gd name="T44" fmla="*/ 85 w 153"/>
                <a:gd name="T45" fmla="*/ 128 h 173"/>
                <a:gd name="T46" fmla="*/ 131 w 153"/>
                <a:gd name="T47" fmla="*/ 11 h 173"/>
                <a:gd name="T48" fmla="*/ 131 w 153"/>
                <a:gd name="T49" fmla="*/ 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73">
                  <a:moveTo>
                    <a:pt x="131" y="11"/>
                  </a:moveTo>
                  <a:lnTo>
                    <a:pt x="131" y="11"/>
                  </a:lnTo>
                  <a:lnTo>
                    <a:pt x="131" y="3"/>
                  </a:lnTo>
                  <a:lnTo>
                    <a:pt x="125" y="0"/>
                  </a:lnTo>
                  <a:lnTo>
                    <a:pt x="153" y="0"/>
                  </a:lnTo>
                  <a:lnTo>
                    <a:pt x="153" y="0"/>
                  </a:lnTo>
                  <a:lnTo>
                    <a:pt x="148" y="6"/>
                  </a:lnTo>
                  <a:lnTo>
                    <a:pt x="142" y="11"/>
                  </a:lnTo>
                  <a:lnTo>
                    <a:pt x="142" y="11"/>
                  </a:lnTo>
                  <a:lnTo>
                    <a:pt x="82" y="173"/>
                  </a:lnTo>
                  <a:lnTo>
                    <a:pt x="82" y="173"/>
                  </a:lnTo>
                  <a:lnTo>
                    <a:pt x="14" y="11"/>
                  </a:lnTo>
                  <a:lnTo>
                    <a:pt x="14" y="11"/>
                  </a:lnTo>
                  <a:lnTo>
                    <a:pt x="8" y="6"/>
                  </a:lnTo>
                  <a:lnTo>
                    <a:pt x="0" y="0"/>
                  </a:lnTo>
                  <a:lnTo>
                    <a:pt x="45" y="0"/>
                  </a:lnTo>
                  <a:lnTo>
                    <a:pt x="45" y="0"/>
                  </a:lnTo>
                  <a:lnTo>
                    <a:pt x="43" y="3"/>
                  </a:lnTo>
                  <a:lnTo>
                    <a:pt x="40" y="6"/>
                  </a:lnTo>
                  <a:lnTo>
                    <a:pt x="43" y="14"/>
                  </a:lnTo>
                  <a:lnTo>
                    <a:pt x="43" y="14"/>
                  </a:lnTo>
                  <a:lnTo>
                    <a:pt x="85" y="128"/>
                  </a:lnTo>
                  <a:lnTo>
                    <a:pt x="85" y="128"/>
                  </a:lnTo>
                  <a:lnTo>
                    <a:pt x="131" y="11"/>
                  </a:lnTo>
                  <a:lnTo>
                    <a:pt x="131"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8" name="Freeform 1720">
              <a:extLst>
                <a:ext uri="{FF2B5EF4-FFF2-40B4-BE49-F238E27FC236}">
                  <a16:creationId xmlns:a16="http://schemas.microsoft.com/office/drawing/2014/main" id="{AB433995-AA1D-CD46-A2E8-5FBFA0B09918}"/>
                </a:ext>
              </a:extLst>
            </p:cNvPr>
            <p:cNvSpPr>
              <a:spLocks/>
            </p:cNvSpPr>
            <p:nvPr/>
          </p:nvSpPr>
          <p:spPr bwMode="auto">
            <a:xfrm>
              <a:off x="3411" y="2866"/>
              <a:ext cx="105" cy="167"/>
            </a:xfrm>
            <a:custGeom>
              <a:avLst/>
              <a:gdLst>
                <a:gd name="T0" fmla="*/ 94 w 105"/>
                <a:gd name="T1" fmla="*/ 23 h 167"/>
                <a:gd name="T2" fmla="*/ 94 w 105"/>
                <a:gd name="T3" fmla="*/ 23 h 167"/>
                <a:gd name="T4" fmla="*/ 85 w 105"/>
                <a:gd name="T5" fmla="*/ 14 h 167"/>
                <a:gd name="T6" fmla="*/ 74 w 105"/>
                <a:gd name="T7" fmla="*/ 11 h 167"/>
                <a:gd name="T8" fmla="*/ 74 w 105"/>
                <a:gd name="T9" fmla="*/ 11 h 167"/>
                <a:gd name="T10" fmla="*/ 31 w 105"/>
                <a:gd name="T11" fmla="*/ 11 h 167"/>
                <a:gd name="T12" fmla="*/ 31 w 105"/>
                <a:gd name="T13" fmla="*/ 68 h 167"/>
                <a:gd name="T14" fmla="*/ 71 w 105"/>
                <a:gd name="T15" fmla="*/ 68 h 167"/>
                <a:gd name="T16" fmla="*/ 71 w 105"/>
                <a:gd name="T17" fmla="*/ 68 h 167"/>
                <a:gd name="T18" fmla="*/ 76 w 105"/>
                <a:gd name="T19" fmla="*/ 65 h 167"/>
                <a:gd name="T20" fmla="*/ 79 w 105"/>
                <a:gd name="T21" fmla="*/ 62 h 167"/>
                <a:gd name="T22" fmla="*/ 79 w 105"/>
                <a:gd name="T23" fmla="*/ 88 h 167"/>
                <a:gd name="T24" fmla="*/ 79 w 105"/>
                <a:gd name="T25" fmla="*/ 88 h 167"/>
                <a:gd name="T26" fmla="*/ 76 w 105"/>
                <a:gd name="T27" fmla="*/ 82 h 167"/>
                <a:gd name="T28" fmla="*/ 71 w 105"/>
                <a:gd name="T29" fmla="*/ 82 h 167"/>
                <a:gd name="T30" fmla="*/ 31 w 105"/>
                <a:gd name="T31" fmla="*/ 82 h 167"/>
                <a:gd name="T32" fmla="*/ 31 w 105"/>
                <a:gd name="T33" fmla="*/ 153 h 167"/>
                <a:gd name="T34" fmla="*/ 31 w 105"/>
                <a:gd name="T35" fmla="*/ 153 h 167"/>
                <a:gd name="T36" fmla="*/ 59 w 105"/>
                <a:gd name="T37" fmla="*/ 156 h 167"/>
                <a:gd name="T38" fmla="*/ 59 w 105"/>
                <a:gd name="T39" fmla="*/ 156 h 167"/>
                <a:gd name="T40" fmla="*/ 76 w 105"/>
                <a:gd name="T41" fmla="*/ 156 h 167"/>
                <a:gd name="T42" fmla="*/ 88 w 105"/>
                <a:gd name="T43" fmla="*/ 153 h 167"/>
                <a:gd name="T44" fmla="*/ 96 w 105"/>
                <a:gd name="T45" fmla="*/ 148 h 167"/>
                <a:gd name="T46" fmla="*/ 105 w 105"/>
                <a:gd name="T47" fmla="*/ 139 h 167"/>
                <a:gd name="T48" fmla="*/ 99 w 105"/>
                <a:gd name="T49" fmla="*/ 167 h 167"/>
                <a:gd name="T50" fmla="*/ 0 w 105"/>
                <a:gd name="T51" fmla="*/ 167 h 167"/>
                <a:gd name="T52" fmla="*/ 0 w 105"/>
                <a:gd name="T53" fmla="*/ 167 h 167"/>
                <a:gd name="T54" fmla="*/ 5 w 105"/>
                <a:gd name="T55" fmla="*/ 165 h 167"/>
                <a:gd name="T56" fmla="*/ 8 w 105"/>
                <a:gd name="T57" fmla="*/ 156 h 167"/>
                <a:gd name="T58" fmla="*/ 8 w 105"/>
                <a:gd name="T59" fmla="*/ 11 h 167"/>
                <a:gd name="T60" fmla="*/ 8 w 105"/>
                <a:gd name="T61" fmla="*/ 11 h 167"/>
                <a:gd name="T62" fmla="*/ 5 w 105"/>
                <a:gd name="T63" fmla="*/ 3 h 167"/>
                <a:gd name="T64" fmla="*/ 0 w 105"/>
                <a:gd name="T65" fmla="*/ 0 h 167"/>
                <a:gd name="T66" fmla="*/ 94 w 105"/>
                <a:gd name="T67" fmla="*/ 0 h 167"/>
                <a:gd name="T68" fmla="*/ 94 w 105"/>
                <a:gd name="T69" fmla="*/ 23 h 167"/>
                <a:gd name="T70" fmla="*/ 94 w 105"/>
                <a:gd name="T71"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167">
                  <a:moveTo>
                    <a:pt x="94" y="23"/>
                  </a:moveTo>
                  <a:lnTo>
                    <a:pt x="94" y="23"/>
                  </a:lnTo>
                  <a:lnTo>
                    <a:pt x="85" y="14"/>
                  </a:lnTo>
                  <a:lnTo>
                    <a:pt x="74" y="11"/>
                  </a:lnTo>
                  <a:lnTo>
                    <a:pt x="74" y="11"/>
                  </a:lnTo>
                  <a:lnTo>
                    <a:pt x="31" y="11"/>
                  </a:lnTo>
                  <a:lnTo>
                    <a:pt x="31" y="68"/>
                  </a:lnTo>
                  <a:lnTo>
                    <a:pt x="71" y="68"/>
                  </a:lnTo>
                  <a:lnTo>
                    <a:pt x="71" y="68"/>
                  </a:lnTo>
                  <a:lnTo>
                    <a:pt x="76" y="65"/>
                  </a:lnTo>
                  <a:lnTo>
                    <a:pt x="79" y="62"/>
                  </a:lnTo>
                  <a:lnTo>
                    <a:pt x="79" y="88"/>
                  </a:lnTo>
                  <a:lnTo>
                    <a:pt x="79" y="88"/>
                  </a:lnTo>
                  <a:lnTo>
                    <a:pt x="76" y="82"/>
                  </a:lnTo>
                  <a:lnTo>
                    <a:pt x="71" y="82"/>
                  </a:lnTo>
                  <a:lnTo>
                    <a:pt x="31" y="82"/>
                  </a:lnTo>
                  <a:lnTo>
                    <a:pt x="31" y="153"/>
                  </a:lnTo>
                  <a:lnTo>
                    <a:pt x="31" y="153"/>
                  </a:lnTo>
                  <a:lnTo>
                    <a:pt x="59" y="156"/>
                  </a:lnTo>
                  <a:lnTo>
                    <a:pt x="59" y="156"/>
                  </a:lnTo>
                  <a:lnTo>
                    <a:pt x="76" y="156"/>
                  </a:lnTo>
                  <a:lnTo>
                    <a:pt x="88" y="153"/>
                  </a:lnTo>
                  <a:lnTo>
                    <a:pt x="96" y="148"/>
                  </a:lnTo>
                  <a:lnTo>
                    <a:pt x="105" y="139"/>
                  </a:lnTo>
                  <a:lnTo>
                    <a:pt x="99" y="167"/>
                  </a:lnTo>
                  <a:lnTo>
                    <a:pt x="0" y="167"/>
                  </a:lnTo>
                  <a:lnTo>
                    <a:pt x="0" y="167"/>
                  </a:lnTo>
                  <a:lnTo>
                    <a:pt x="5" y="165"/>
                  </a:lnTo>
                  <a:lnTo>
                    <a:pt x="8" y="156"/>
                  </a:lnTo>
                  <a:lnTo>
                    <a:pt x="8" y="11"/>
                  </a:lnTo>
                  <a:lnTo>
                    <a:pt x="8" y="11"/>
                  </a:lnTo>
                  <a:lnTo>
                    <a:pt x="5" y="3"/>
                  </a:lnTo>
                  <a:lnTo>
                    <a:pt x="0" y="0"/>
                  </a:lnTo>
                  <a:lnTo>
                    <a:pt x="94" y="0"/>
                  </a:lnTo>
                  <a:lnTo>
                    <a:pt x="94" y="23"/>
                  </a:lnTo>
                  <a:lnTo>
                    <a:pt x="9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69" name="Freeform 1721">
              <a:extLst>
                <a:ext uri="{FF2B5EF4-FFF2-40B4-BE49-F238E27FC236}">
                  <a16:creationId xmlns:a16="http://schemas.microsoft.com/office/drawing/2014/main" id="{B4610366-322A-3E44-9835-E14CBD87F28A}"/>
                </a:ext>
              </a:extLst>
            </p:cNvPr>
            <p:cNvSpPr>
              <a:spLocks noEditPoints="1"/>
            </p:cNvSpPr>
            <p:nvPr/>
          </p:nvSpPr>
          <p:spPr bwMode="auto">
            <a:xfrm>
              <a:off x="3527" y="2866"/>
              <a:ext cx="145" cy="167"/>
            </a:xfrm>
            <a:custGeom>
              <a:avLst/>
              <a:gdLst>
                <a:gd name="T0" fmla="*/ 68 w 145"/>
                <a:gd name="T1" fmla="*/ 82 h 167"/>
                <a:gd name="T2" fmla="*/ 85 w 145"/>
                <a:gd name="T3" fmla="*/ 91 h 167"/>
                <a:gd name="T4" fmla="*/ 94 w 145"/>
                <a:gd name="T5" fmla="*/ 102 h 167"/>
                <a:gd name="T6" fmla="*/ 120 w 145"/>
                <a:gd name="T7" fmla="*/ 145 h 167"/>
                <a:gd name="T8" fmla="*/ 131 w 145"/>
                <a:gd name="T9" fmla="*/ 159 h 167"/>
                <a:gd name="T10" fmla="*/ 145 w 145"/>
                <a:gd name="T11" fmla="*/ 167 h 167"/>
                <a:gd name="T12" fmla="*/ 120 w 145"/>
                <a:gd name="T13" fmla="*/ 167 h 167"/>
                <a:gd name="T14" fmla="*/ 108 w 145"/>
                <a:gd name="T15" fmla="*/ 165 h 167"/>
                <a:gd name="T16" fmla="*/ 100 w 145"/>
                <a:gd name="T17" fmla="*/ 156 h 167"/>
                <a:gd name="T18" fmla="*/ 71 w 145"/>
                <a:gd name="T19" fmla="*/ 111 h 167"/>
                <a:gd name="T20" fmla="*/ 54 w 145"/>
                <a:gd name="T21" fmla="*/ 91 h 167"/>
                <a:gd name="T22" fmla="*/ 46 w 145"/>
                <a:gd name="T23" fmla="*/ 91 h 167"/>
                <a:gd name="T24" fmla="*/ 32 w 145"/>
                <a:gd name="T25" fmla="*/ 156 h 167"/>
                <a:gd name="T26" fmla="*/ 34 w 145"/>
                <a:gd name="T27" fmla="*/ 165 h 167"/>
                <a:gd name="T28" fmla="*/ 0 w 145"/>
                <a:gd name="T29" fmla="*/ 167 h 167"/>
                <a:gd name="T30" fmla="*/ 6 w 145"/>
                <a:gd name="T31" fmla="*/ 165 h 167"/>
                <a:gd name="T32" fmla="*/ 9 w 145"/>
                <a:gd name="T33" fmla="*/ 11 h 167"/>
                <a:gd name="T34" fmla="*/ 6 w 145"/>
                <a:gd name="T35" fmla="*/ 3 h 167"/>
                <a:gd name="T36" fmla="*/ 49 w 145"/>
                <a:gd name="T37" fmla="*/ 0 h 167"/>
                <a:gd name="T38" fmla="*/ 66 w 145"/>
                <a:gd name="T39" fmla="*/ 0 h 167"/>
                <a:gd name="T40" fmla="*/ 88 w 145"/>
                <a:gd name="T41" fmla="*/ 8 h 167"/>
                <a:gd name="T42" fmla="*/ 103 w 145"/>
                <a:gd name="T43" fmla="*/ 20 h 167"/>
                <a:gd name="T44" fmla="*/ 108 w 145"/>
                <a:gd name="T45" fmla="*/ 40 h 167"/>
                <a:gd name="T46" fmla="*/ 108 w 145"/>
                <a:gd name="T47" fmla="*/ 51 h 167"/>
                <a:gd name="T48" fmla="*/ 100 w 145"/>
                <a:gd name="T49" fmla="*/ 65 h 167"/>
                <a:gd name="T50" fmla="*/ 83 w 145"/>
                <a:gd name="T51" fmla="*/ 79 h 167"/>
                <a:gd name="T52" fmla="*/ 68 w 145"/>
                <a:gd name="T53" fmla="*/ 82 h 167"/>
                <a:gd name="T54" fmla="*/ 32 w 145"/>
                <a:gd name="T55" fmla="*/ 77 h 167"/>
                <a:gd name="T56" fmla="*/ 46 w 145"/>
                <a:gd name="T57" fmla="*/ 77 h 167"/>
                <a:gd name="T58" fmla="*/ 60 w 145"/>
                <a:gd name="T59" fmla="*/ 77 h 167"/>
                <a:gd name="T60" fmla="*/ 77 w 145"/>
                <a:gd name="T61" fmla="*/ 65 h 167"/>
                <a:gd name="T62" fmla="*/ 83 w 145"/>
                <a:gd name="T63" fmla="*/ 51 h 167"/>
                <a:gd name="T64" fmla="*/ 83 w 145"/>
                <a:gd name="T65" fmla="*/ 42 h 167"/>
                <a:gd name="T66" fmla="*/ 77 w 145"/>
                <a:gd name="T67" fmla="*/ 20 h 167"/>
                <a:gd name="T68" fmla="*/ 60 w 145"/>
                <a:gd name="T69" fmla="*/ 11 h 167"/>
                <a:gd name="T70" fmla="*/ 49 w 145"/>
                <a:gd name="T71" fmla="*/ 8 h 167"/>
                <a:gd name="T72" fmla="*/ 32 w 145"/>
                <a:gd name="T73" fmla="*/ 1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67">
                  <a:moveTo>
                    <a:pt x="68" y="82"/>
                  </a:moveTo>
                  <a:lnTo>
                    <a:pt x="68" y="82"/>
                  </a:lnTo>
                  <a:lnTo>
                    <a:pt x="77" y="85"/>
                  </a:lnTo>
                  <a:lnTo>
                    <a:pt x="85" y="91"/>
                  </a:lnTo>
                  <a:lnTo>
                    <a:pt x="94" y="102"/>
                  </a:lnTo>
                  <a:lnTo>
                    <a:pt x="94" y="102"/>
                  </a:lnTo>
                  <a:lnTo>
                    <a:pt x="108" y="125"/>
                  </a:lnTo>
                  <a:lnTo>
                    <a:pt x="120" y="145"/>
                  </a:lnTo>
                  <a:lnTo>
                    <a:pt x="131" y="159"/>
                  </a:lnTo>
                  <a:lnTo>
                    <a:pt x="131" y="159"/>
                  </a:lnTo>
                  <a:lnTo>
                    <a:pt x="139" y="165"/>
                  </a:lnTo>
                  <a:lnTo>
                    <a:pt x="145" y="167"/>
                  </a:lnTo>
                  <a:lnTo>
                    <a:pt x="120" y="167"/>
                  </a:lnTo>
                  <a:lnTo>
                    <a:pt x="120" y="167"/>
                  </a:lnTo>
                  <a:lnTo>
                    <a:pt x="114" y="167"/>
                  </a:lnTo>
                  <a:lnTo>
                    <a:pt x="108" y="165"/>
                  </a:lnTo>
                  <a:lnTo>
                    <a:pt x="100" y="156"/>
                  </a:lnTo>
                  <a:lnTo>
                    <a:pt x="100" y="156"/>
                  </a:lnTo>
                  <a:lnTo>
                    <a:pt x="71" y="111"/>
                  </a:lnTo>
                  <a:lnTo>
                    <a:pt x="71" y="111"/>
                  </a:lnTo>
                  <a:lnTo>
                    <a:pt x="60" y="96"/>
                  </a:lnTo>
                  <a:lnTo>
                    <a:pt x="54" y="91"/>
                  </a:lnTo>
                  <a:lnTo>
                    <a:pt x="46" y="91"/>
                  </a:lnTo>
                  <a:lnTo>
                    <a:pt x="46" y="91"/>
                  </a:lnTo>
                  <a:lnTo>
                    <a:pt x="32" y="91"/>
                  </a:lnTo>
                  <a:lnTo>
                    <a:pt x="32" y="156"/>
                  </a:lnTo>
                  <a:lnTo>
                    <a:pt x="32" y="156"/>
                  </a:lnTo>
                  <a:lnTo>
                    <a:pt x="34" y="165"/>
                  </a:lnTo>
                  <a:lnTo>
                    <a:pt x="37" y="167"/>
                  </a:lnTo>
                  <a:lnTo>
                    <a:pt x="0" y="167"/>
                  </a:lnTo>
                  <a:lnTo>
                    <a:pt x="0" y="167"/>
                  </a:lnTo>
                  <a:lnTo>
                    <a:pt x="6" y="165"/>
                  </a:lnTo>
                  <a:lnTo>
                    <a:pt x="9" y="156"/>
                  </a:lnTo>
                  <a:lnTo>
                    <a:pt x="9" y="11"/>
                  </a:lnTo>
                  <a:lnTo>
                    <a:pt x="9" y="11"/>
                  </a:lnTo>
                  <a:lnTo>
                    <a:pt x="6" y="3"/>
                  </a:lnTo>
                  <a:lnTo>
                    <a:pt x="0" y="0"/>
                  </a:lnTo>
                  <a:lnTo>
                    <a:pt x="49" y="0"/>
                  </a:lnTo>
                  <a:lnTo>
                    <a:pt x="49" y="0"/>
                  </a:lnTo>
                  <a:lnTo>
                    <a:pt x="66" y="0"/>
                  </a:lnTo>
                  <a:lnTo>
                    <a:pt x="77" y="3"/>
                  </a:lnTo>
                  <a:lnTo>
                    <a:pt x="88" y="8"/>
                  </a:lnTo>
                  <a:lnTo>
                    <a:pt x="97" y="14"/>
                  </a:lnTo>
                  <a:lnTo>
                    <a:pt x="103" y="20"/>
                  </a:lnTo>
                  <a:lnTo>
                    <a:pt x="105" y="28"/>
                  </a:lnTo>
                  <a:lnTo>
                    <a:pt x="108" y="40"/>
                  </a:lnTo>
                  <a:lnTo>
                    <a:pt x="108" y="40"/>
                  </a:lnTo>
                  <a:lnTo>
                    <a:pt x="108" y="51"/>
                  </a:lnTo>
                  <a:lnTo>
                    <a:pt x="105" y="60"/>
                  </a:lnTo>
                  <a:lnTo>
                    <a:pt x="100" y="65"/>
                  </a:lnTo>
                  <a:lnTo>
                    <a:pt x="94" y="71"/>
                  </a:lnTo>
                  <a:lnTo>
                    <a:pt x="83" y="79"/>
                  </a:lnTo>
                  <a:lnTo>
                    <a:pt x="68" y="82"/>
                  </a:lnTo>
                  <a:lnTo>
                    <a:pt x="68" y="82"/>
                  </a:lnTo>
                  <a:close/>
                  <a:moveTo>
                    <a:pt x="32" y="11"/>
                  </a:moveTo>
                  <a:lnTo>
                    <a:pt x="32" y="77"/>
                  </a:lnTo>
                  <a:lnTo>
                    <a:pt x="32" y="77"/>
                  </a:lnTo>
                  <a:lnTo>
                    <a:pt x="46" y="77"/>
                  </a:lnTo>
                  <a:lnTo>
                    <a:pt x="46" y="77"/>
                  </a:lnTo>
                  <a:lnTo>
                    <a:pt x="60" y="77"/>
                  </a:lnTo>
                  <a:lnTo>
                    <a:pt x="71" y="68"/>
                  </a:lnTo>
                  <a:lnTo>
                    <a:pt x="77" y="65"/>
                  </a:lnTo>
                  <a:lnTo>
                    <a:pt x="80" y="57"/>
                  </a:lnTo>
                  <a:lnTo>
                    <a:pt x="83" y="51"/>
                  </a:lnTo>
                  <a:lnTo>
                    <a:pt x="83" y="42"/>
                  </a:lnTo>
                  <a:lnTo>
                    <a:pt x="83" y="42"/>
                  </a:lnTo>
                  <a:lnTo>
                    <a:pt x="83" y="31"/>
                  </a:lnTo>
                  <a:lnTo>
                    <a:pt x="77" y="20"/>
                  </a:lnTo>
                  <a:lnTo>
                    <a:pt x="66" y="11"/>
                  </a:lnTo>
                  <a:lnTo>
                    <a:pt x="60" y="11"/>
                  </a:lnTo>
                  <a:lnTo>
                    <a:pt x="49" y="8"/>
                  </a:lnTo>
                  <a:lnTo>
                    <a:pt x="49" y="8"/>
                  </a:lnTo>
                  <a:lnTo>
                    <a:pt x="32" y="11"/>
                  </a:lnTo>
                  <a:lnTo>
                    <a:pt x="32"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70" name="Freeform 1722">
              <a:extLst>
                <a:ext uri="{FF2B5EF4-FFF2-40B4-BE49-F238E27FC236}">
                  <a16:creationId xmlns:a16="http://schemas.microsoft.com/office/drawing/2014/main" id="{1244F27E-7CAA-A645-87B8-65D363AFBC93}"/>
                </a:ext>
              </a:extLst>
            </p:cNvPr>
            <p:cNvSpPr>
              <a:spLocks/>
            </p:cNvSpPr>
            <p:nvPr/>
          </p:nvSpPr>
          <p:spPr bwMode="auto">
            <a:xfrm>
              <a:off x="3672" y="2863"/>
              <a:ext cx="102" cy="173"/>
            </a:xfrm>
            <a:custGeom>
              <a:avLst/>
              <a:gdLst>
                <a:gd name="T0" fmla="*/ 102 w 102"/>
                <a:gd name="T1" fmla="*/ 122 h 173"/>
                <a:gd name="T2" fmla="*/ 97 w 102"/>
                <a:gd name="T3" fmla="*/ 142 h 173"/>
                <a:gd name="T4" fmla="*/ 85 w 102"/>
                <a:gd name="T5" fmla="*/ 159 h 173"/>
                <a:gd name="T6" fmla="*/ 68 w 102"/>
                <a:gd name="T7" fmla="*/ 170 h 173"/>
                <a:gd name="T8" fmla="*/ 48 w 102"/>
                <a:gd name="T9" fmla="*/ 173 h 173"/>
                <a:gd name="T10" fmla="*/ 34 w 102"/>
                <a:gd name="T11" fmla="*/ 170 h 173"/>
                <a:gd name="T12" fmla="*/ 3 w 102"/>
                <a:gd name="T13" fmla="*/ 159 h 173"/>
                <a:gd name="T14" fmla="*/ 0 w 102"/>
                <a:gd name="T15" fmla="*/ 122 h 173"/>
                <a:gd name="T16" fmla="*/ 14 w 102"/>
                <a:gd name="T17" fmla="*/ 148 h 173"/>
                <a:gd name="T18" fmla="*/ 37 w 102"/>
                <a:gd name="T19" fmla="*/ 162 h 173"/>
                <a:gd name="T20" fmla="*/ 46 w 102"/>
                <a:gd name="T21" fmla="*/ 162 h 173"/>
                <a:gd name="T22" fmla="*/ 63 w 102"/>
                <a:gd name="T23" fmla="*/ 159 h 173"/>
                <a:gd name="T24" fmla="*/ 74 w 102"/>
                <a:gd name="T25" fmla="*/ 151 h 173"/>
                <a:gd name="T26" fmla="*/ 80 w 102"/>
                <a:gd name="T27" fmla="*/ 131 h 173"/>
                <a:gd name="T28" fmla="*/ 80 w 102"/>
                <a:gd name="T29" fmla="*/ 122 h 173"/>
                <a:gd name="T30" fmla="*/ 68 w 102"/>
                <a:gd name="T31" fmla="*/ 105 h 173"/>
                <a:gd name="T32" fmla="*/ 37 w 102"/>
                <a:gd name="T33" fmla="*/ 88 h 173"/>
                <a:gd name="T34" fmla="*/ 23 w 102"/>
                <a:gd name="T35" fmla="*/ 80 h 173"/>
                <a:gd name="T36" fmla="*/ 3 w 102"/>
                <a:gd name="T37" fmla="*/ 57 h 173"/>
                <a:gd name="T38" fmla="*/ 3 w 102"/>
                <a:gd name="T39" fmla="*/ 43 h 173"/>
                <a:gd name="T40" fmla="*/ 6 w 102"/>
                <a:gd name="T41" fmla="*/ 26 h 173"/>
                <a:gd name="T42" fmla="*/ 20 w 102"/>
                <a:gd name="T43" fmla="*/ 11 h 173"/>
                <a:gd name="T44" fmla="*/ 54 w 102"/>
                <a:gd name="T45" fmla="*/ 0 h 173"/>
                <a:gd name="T46" fmla="*/ 71 w 102"/>
                <a:gd name="T47" fmla="*/ 3 h 173"/>
                <a:gd name="T48" fmla="*/ 88 w 102"/>
                <a:gd name="T49" fmla="*/ 9 h 173"/>
                <a:gd name="T50" fmla="*/ 91 w 102"/>
                <a:gd name="T51" fmla="*/ 43 h 173"/>
                <a:gd name="T52" fmla="*/ 77 w 102"/>
                <a:gd name="T53" fmla="*/ 23 h 173"/>
                <a:gd name="T54" fmla="*/ 57 w 102"/>
                <a:gd name="T55" fmla="*/ 11 h 173"/>
                <a:gd name="T56" fmla="*/ 48 w 102"/>
                <a:gd name="T57" fmla="*/ 11 h 173"/>
                <a:gd name="T58" fmla="*/ 29 w 102"/>
                <a:gd name="T59" fmla="*/ 20 h 173"/>
                <a:gd name="T60" fmla="*/ 23 w 102"/>
                <a:gd name="T61" fmla="*/ 37 h 173"/>
                <a:gd name="T62" fmla="*/ 23 w 102"/>
                <a:gd name="T63" fmla="*/ 45 h 173"/>
                <a:gd name="T64" fmla="*/ 40 w 102"/>
                <a:gd name="T65" fmla="*/ 63 h 173"/>
                <a:gd name="T66" fmla="*/ 57 w 102"/>
                <a:gd name="T67" fmla="*/ 68 h 173"/>
                <a:gd name="T68" fmla="*/ 88 w 102"/>
                <a:gd name="T69" fmla="*/ 88 h 173"/>
                <a:gd name="T70" fmla="*/ 100 w 102"/>
                <a:gd name="T71" fmla="*/ 102 h 173"/>
                <a:gd name="T72" fmla="*/ 102 w 102"/>
                <a:gd name="T73" fmla="*/ 12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 h="173">
                  <a:moveTo>
                    <a:pt x="102" y="122"/>
                  </a:moveTo>
                  <a:lnTo>
                    <a:pt x="102" y="122"/>
                  </a:lnTo>
                  <a:lnTo>
                    <a:pt x="102" y="134"/>
                  </a:lnTo>
                  <a:lnTo>
                    <a:pt x="97" y="142"/>
                  </a:lnTo>
                  <a:lnTo>
                    <a:pt x="91" y="151"/>
                  </a:lnTo>
                  <a:lnTo>
                    <a:pt x="85" y="159"/>
                  </a:lnTo>
                  <a:lnTo>
                    <a:pt x="77" y="165"/>
                  </a:lnTo>
                  <a:lnTo>
                    <a:pt x="68" y="170"/>
                  </a:lnTo>
                  <a:lnTo>
                    <a:pt x="57" y="173"/>
                  </a:lnTo>
                  <a:lnTo>
                    <a:pt x="48" y="173"/>
                  </a:lnTo>
                  <a:lnTo>
                    <a:pt x="48" y="173"/>
                  </a:lnTo>
                  <a:lnTo>
                    <a:pt x="34" y="170"/>
                  </a:lnTo>
                  <a:lnTo>
                    <a:pt x="20" y="168"/>
                  </a:lnTo>
                  <a:lnTo>
                    <a:pt x="3" y="159"/>
                  </a:lnTo>
                  <a:lnTo>
                    <a:pt x="0" y="122"/>
                  </a:lnTo>
                  <a:lnTo>
                    <a:pt x="0" y="122"/>
                  </a:lnTo>
                  <a:lnTo>
                    <a:pt x="6" y="136"/>
                  </a:lnTo>
                  <a:lnTo>
                    <a:pt x="14" y="148"/>
                  </a:lnTo>
                  <a:lnTo>
                    <a:pt x="29" y="159"/>
                  </a:lnTo>
                  <a:lnTo>
                    <a:pt x="37" y="162"/>
                  </a:lnTo>
                  <a:lnTo>
                    <a:pt x="46" y="162"/>
                  </a:lnTo>
                  <a:lnTo>
                    <a:pt x="46" y="162"/>
                  </a:lnTo>
                  <a:lnTo>
                    <a:pt x="54" y="162"/>
                  </a:lnTo>
                  <a:lnTo>
                    <a:pt x="63" y="159"/>
                  </a:lnTo>
                  <a:lnTo>
                    <a:pt x="68" y="156"/>
                  </a:lnTo>
                  <a:lnTo>
                    <a:pt x="74" y="151"/>
                  </a:lnTo>
                  <a:lnTo>
                    <a:pt x="80" y="139"/>
                  </a:lnTo>
                  <a:lnTo>
                    <a:pt x="80" y="131"/>
                  </a:lnTo>
                  <a:lnTo>
                    <a:pt x="80" y="131"/>
                  </a:lnTo>
                  <a:lnTo>
                    <a:pt x="80" y="122"/>
                  </a:lnTo>
                  <a:lnTo>
                    <a:pt x="77" y="114"/>
                  </a:lnTo>
                  <a:lnTo>
                    <a:pt x="68" y="105"/>
                  </a:lnTo>
                  <a:lnTo>
                    <a:pt x="54" y="97"/>
                  </a:lnTo>
                  <a:lnTo>
                    <a:pt x="37" y="88"/>
                  </a:lnTo>
                  <a:lnTo>
                    <a:pt x="37" y="88"/>
                  </a:lnTo>
                  <a:lnTo>
                    <a:pt x="23" y="80"/>
                  </a:lnTo>
                  <a:lnTo>
                    <a:pt x="11" y="68"/>
                  </a:lnTo>
                  <a:lnTo>
                    <a:pt x="3" y="57"/>
                  </a:lnTo>
                  <a:lnTo>
                    <a:pt x="3" y="43"/>
                  </a:lnTo>
                  <a:lnTo>
                    <a:pt x="3" y="43"/>
                  </a:lnTo>
                  <a:lnTo>
                    <a:pt x="3" y="34"/>
                  </a:lnTo>
                  <a:lnTo>
                    <a:pt x="6" y="26"/>
                  </a:lnTo>
                  <a:lnTo>
                    <a:pt x="11" y="17"/>
                  </a:lnTo>
                  <a:lnTo>
                    <a:pt x="20" y="11"/>
                  </a:lnTo>
                  <a:lnTo>
                    <a:pt x="34" y="3"/>
                  </a:lnTo>
                  <a:lnTo>
                    <a:pt x="54" y="0"/>
                  </a:lnTo>
                  <a:lnTo>
                    <a:pt x="54" y="0"/>
                  </a:lnTo>
                  <a:lnTo>
                    <a:pt x="71" y="3"/>
                  </a:lnTo>
                  <a:lnTo>
                    <a:pt x="80" y="6"/>
                  </a:lnTo>
                  <a:lnTo>
                    <a:pt x="88" y="9"/>
                  </a:lnTo>
                  <a:lnTo>
                    <a:pt x="91" y="43"/>
                  </a:lnTo>
                  <a:lnTo>
                    <a:pt x="91" y="43"/>
                  </a:lnTo>
                  <a:lnTo>
                    <a:pt x="85" y="31"/>
                  </a:lnTo>
                  <a:lnTo>
                    <a:pt x="77" y="23"/>
                  </a:lnTo>
                  <a:lnTo>
                    <a:pt x="65" y="14"/>
                  </a:lnTo>
                  <a:lnTo>
                    <a:pt x="57" y="11"/>
                  </a:lnTo>
                  <a:lnTo>
                    <a:pt x="48" y="11"/>
                  </a:lnTo>
                  <a:lnTo>
                    <a:pt x="48" y="11"/>
                  </a:lnTo>
                  <a:lnTo>
                    <a:pt x="37" y="11"/>
                  </a:lnTo>
                  <a:lnTo>
                    <a:pt x="29" y="20"/>
                  </a:lnTo>
                  <a:lnTo>
                    <a:pt x="23" y="28"/>
                  </a:lnTo>
                  <a:lnTo>
                    <a:pt x="23" y="37"/>
                  </a:lnTo>
                  <a:lnTo>
                    <a:pt x="23" y="37"/>
                  </a:lnTo>
                  <a:lnTo>
                    <a:pt x="23" y="45"/>
                  </a:lnTo>
                  <a:lnTo>
                    <a:pt x="31" y="54"/>
                  </a:lnTo>
                  <a:lnTo>
                    <a:pt x="40" y="63"/>
                  </a:lnTo>
                  <a:lnTo>
                    <a:pt x="57" y="68"/>
                  </a:lnTo>
                  <a:lnTo>
                    <a:pt x="57" y="68"/>
                  </a:lnTo>
                  <a:lnTo>
                    <a:pt x="74" y="77"/>
                  </a:lnTo>
                  <a:lnTo>
                    <a:pt x="88" y="88"/>
                  </a:lnTo>
                  <a:lnTo>
                    <a:pt x="94" y="94"/>
                  </a:lnTo>
                  <a:lnTo>
                    <a:pt x="100" y="102"/>
                  </a:lnTo>
                  <a:lnTo>
                    <a:pt x="102" y="111"/>
                  </a:lnTo>
                  <a:lnTo>
                    <a:pt x="102" y="122"/>
                  </a:lnTo>
                  <a:lnTo>
                    <a:pt x="102" y="1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71" name="Freeform 1723">
              <a:extLst>
                <a:ext uri="{FF2B5EF4-FFF2-40B4-BE49-F238E27FC236}">
                  <a16:creationId xmlns:a16="http://schemas.microsoft.com/office/drawing/2014/main" id="{2FD017D3-0E81-F343-BDF8-98BDDF6F4F1B}"/>
                </a:ext>
              </a:extLst>
            </p:cNvPr>
            <p:cNvSpPr>
              <a:spLocks/>
            </p:cNvSpPr>
            <p:nvPr/>
          </p:nvSpPr>
          <p:spPr bwMode="auto">
            <a:xfrm>
              <a:off x="3791" y="2866"/>
              <a:ext cx="37" cy="167"/>
            </a:xfrm>
            <a:custGeom>
              <a:avLst/>
              <a:gdLst>
                <a:gd name="T0" fmla="*/ 37 w 37"/>
                <a:gd name="T1" fmla="*/ 0 h 167"/>
                <a:gd name="T2" fmla="*/ 37 w 37"/>
                <a:gd name="T3" fmla="*/ 0 h 167"/>
                <a:gd name="T4" fmla="*/ 32 w 37"/>
                <a:gd name="T5" fmla="*/ 3 h 167"/>
                <a:gd name="T6" fmla="*/ 29 w 37"/>
                <a:gd name="T7" fmla="*/ 11 h 167"/>
                <a:gd name="T8" fmla="*/ 29 w 37"/>
                <a:gd name="T9" fmla="*/ 156 h 167"/>
                <a:gd name="T10" fmla="*/ 29 w 37"/>
                <a:gd name="T11" fmla="*/ 156 h 167"/>
                <a:gd name="T12" fmla="*/ 32 w 37"/>
                <a:gd name="T13" fmla="*/ 165 h 167"/>
                <a:gd name="T14" fmla="*/ 37 w 37"/>
                <a:gd name="T15" fmla="*/ 167 h 167"/>
                <a:gd name="T16" fmla="*/ 0 w 37"/>
                <a:gd name="T17" fmla="*/ 167 h 167"/>
                <a:gd name="T18" fmla="*/ 0 w 37"/>
                <a:gd name="T19" fmla="*/ 167 h 167"/>
                <a:gd name="T20" fmla="*/ 3 w 37"/>
                <a:gd name="T21" fmla="*/ 165 h 167"/>
                <a:gd name="T22" fmla="*/ 6 w 37"/>
                <a:gd name="T23" fmla="*/ 156 h 167"/>
                <a:gd name="T24" fmla="*/ 6 w 37"/>
                <a:gd name="T25" fmla="*/ 11 h 167"/>
                <a:gd name="T26" fmla="*/ 6 w 37"/>
                <a:gd name="T27" fmla="*/ 11 h 167"/>
                <a:gd name="T28" fmla="*/ 3 w 37"/>
                <a:gd name="T29" fmla="*/ 3 h 167"/>
                <a:gd name="T30" fmla="*/ 0 w 37"/>
                <a:gd name="T31" fmla="*/ 0 h 167"/>
                <a:gd name="T32" fmla="*/ 37 w 37"/>
                <a:gd name="T33" fmla="*/ 0 h 167"/>
                <a:gd name="T34" fmla="*/ 37 w 37"/>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67">
                  <a:moveTo>
                    <a:pt x="37" y="0"/>
                  </a:moveTo>
                  <a:lnTo>
                    <a:pt x="37" y="0"/>
                  </a:lnTo>
                  <a:lnTo>
                    <a:pt x="32" y="3"/>
                  </a:lnTo>
                  <a:lnTo>
                    <a:pt x="29" y="11"/>
                  </a:lnTo>
                  <a:lnTo>
                    <a:pt x="29" y="156"/>
                  </a:lnTo>
                  <a:lnTo>
                    <a:pt x="29" y="156"/>
                  </a:lnTo>
                  <a:lnTo>
                    <a:pt x="32" y="165"/>
                  </a:lnTo>
                  <a:lnTo>
                    <a:pt x="37" y="167"/>
                  </a:lnTo>
                  <a:lnTo>
                    <a:pt x="0" y="167"/>
                  </a:lnTo>
                  <a:lnTo>
                    <a:pt x="0" y="167"/>
                  </a:lnTo>
                  <a:lnTo>
                    <a:pt x="3" y="165"/>
                  </a:lnTo>
                  <a:lnTo>
                    <a:pt x="6" y="156"/>
                  </a:lnTo>
                  <a:lnTo>
                    <a:pt x="6" y="11"/>
                  </a:lnTo>
                  <a:lnTo>
                    <a:pt x="6" y="11"/>
                  </a:lnTo>
                  <a:lnTo>
                    <a:pt x="3" y="3"/>
                  </a:lnTo>
                  <a:lnTo>
                    <a:pt x="0" y="0"/>
                  </a:lnTo>
                  <a:lnTo>
                    <a:pt x="37" y="0"/>
                  </a:lnTo>
                  <a:lnTo>
                    <a:pt x="3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72" name="Freeform 1724">
              <a:extLst>
                <a:ext uri="{FF2B5EF4-FFF2-40B4-BE49-F238E27FC236}">
                  <a16:creationId xmlns:a16="http://schemas.microsoft.com/office/drawing/2014/main" id="{88CF4C6A-109F-7B41-A49C-200953FD3650}"/>
                </a:ext>
              </a:extLst>
            </p:cNvPr>
            <p:cNvSpPr>
              <a:spLocks/>
            </p:cNvSpPr>
            <p:nvPr/>
          </p:nvSpPr>
          <p:spPr bwMode="auto">
            <a:xfrm>
              <a:off x="3840" y="2866"/>
              <a:ext cx="130" cy="167"/>
            </a:xfrm>
            <a:custGeom>
              <a:avLst/>
              <a:gdLst>
                <a:gd name="T0" fmla="*/ 79 w 130"/>
                <a:gd name="T1" fmla="*/ 11 h 167"/>
                <a:gd name="T2" fmla="*/ 79 w 130"/>
                <a:gd name="T3" fmla="*/ 156 h 167"/>
                <a:gd name="T4" fmla="*/ 79 w 130"/>
                <a:gd name="T5" fmla="*/ 156 h 167"/>
                <a:gd name="T6" fmla="*/ 79 w 130"/>
                <a:gd name="T7" fmla="*/ 165 h 167"/>
                <a:gd name="T8" fmla="*/ 85 w 130"/>
                <a:gd name="T9" fmla="*/ 167 h 167"/>
                <a:gd name="T10" fmla="*/ 48 w 130"/>
                <a:gd name="T11" fmla="*/ 167 h 167"/>
                <a:gd name="T12" fmla="*/ 48 w 130"/>
                <a:gd name="T13" fmla="*/ 167 h 167"/>
                <a:gd name="T14" fmla="*/ 54 w 130"/>
                <a:gd name="T15" fmla="*/ 165 h 167"/>
                <a:gd name="T16" fmla="*/ 54 w 130"/>
                <a:gd name="T17" fmla="*/ 156 h 167"/>
                <a:gd name="T18" fmla="*/ 54 w 130"/>
                <a:gd name="T19" fmla="*/ 11 h 167"/>
                <a:gd name="T20" fmla="*/ 54 w 130"/>
                <a:gd name="T21" fmla="*/ 11 h 167"/>
                <a:gd name="T22" fmla="*/ 14 w 130"/>
                <a:gd name="T23" fmla="*/ 14 h 167"/>
                <a:gd name="T24" fmla="*/ 14 w 130"/>
                <a:gd name="T25" fmla="*/ 14 h 167"/>
                <a:gd name="T26" fmla="*/ 11 w 130"/>
                <a:gd name="T27" fmla="*/ 14 h 167"/>
                <a:gd name="T28" fmla="*/ 5 w 130"/>
                <a:gd name="T29" fmla="*/ 17 h 167"/>
                <a:gd name="T30" fmla="*/ 0 w 130"/>
                <a:gd name="T31" fmla="*/ 23 h 167"/>
                <a:gd name="T32" fmla="*/ 0 w 130"/>
                <a:gd name="T33" fmla="*/ 0 h 167"/>
                <a:gd name="T34" fmla="*/ 130 w 130"/>
                <a:gd name="T35" fmla="*/ 0 h 167"/>
                <a:gd name="T36" fmla="*/ 130 w 130"/>
                <a:gd name="T37" fmla="*/ 23 h 167"/>
                <a:gd name="T38" fmla="*/ 130 w 130"/>
                <a:gd name="T39" fmla="*/ 23 h 167"/>
                <a:gd name="T40" fmla="*/ 128 w 130"/>
                <a:gd name="T41" fmla="*/ 17 h 167"/>
                <a:gd name="T42" fmla="*/ 119 w 130"/>
                <a:gd name="T43" fmla="*/ 14 h 167"/>
                <a:gd name="T44" fmla="*/ 119 w 130"/>
                <a:gd name="T45" fmla="*/ 14 h 167"/>
                <a:gd name="T46" fmla="*/ 79 w 130"/>
                <a:gd name="T47" fmla="*/ 11 h 167"/>
                <a:gd name="T48" fmla="*/ 79 w 130"/>
                <a:gd name="T49" fmla="*/ 1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 h="167">
                  <a:moveTo>
                    <a:pt x="79" y="11"/>
                  </a:moveTo>
                  <a:lnTo>
                    <a:pt x="79" y="156"/>
                  </a:lnTo>
                  <a:lnTo>
                    <a:pt x="79" y="156"/>
                  </a:lnTo>
                  <a:lnTo>
                    <a:pt x="79" y="165"/>
                  </a:lnTo>
                  <a:lnTo>
                    <a:pt x="85" y="167"/>
                  </a:lnTo>
                  <a:lnTo>
                    <a:pt x="48" y="167"/>
                  </a:lnTo>
                  <a:lnTo>
                    <a:pt x="48" y="167"/>
                  </a:lnTo>
                  <a:lnTo>
                    <a:pt x="54" y="165"/>
                  </a:lnTo>
                  <a:lnTo>
                    <a:pt x="54" y="156"/>
                  </a:lnTo>
                  <a:lnTo>
                    <a:pt x="54" y="11"/>
                  </a:lnTo>
                  <a:lnTo>
                    <a:pt x="54" y="11"/>
                  </a:lnTo>
                  <a:lnTo>
                    <a:pt x="14" y="14"/>
                  </a:lnTo>
                  <a:lnTo>
                    <a:pt x="14" y="14"/>
                  </a:lnTo>
                  <a:lnTo>
                    <a:pt x="11" y="14"/>
                  </a:lnTo>
                  <a:lnTo>
                    <a:pt x="5" y="17"/>
                  </a:lnTo>
                  <a:lnTo>
                    <a:pt x="0" y="23"/>
                  </a:lnTo>
                  <a:lnTo>
                    <a:pt x="0" y="0"/>
                  </a:lnTo>
                  <a:lnTo>
                    <a:pt x="130" y="0"/>
                  </a:lnTo>
                  <a:lnTo>
                    <a:pt x="130" y="23"/>
                  </a:lnTo>
                  <a:lnTo>
                    <a:pt x="130" y="23"/>
                  </a:lnTo>
                  <a:lnTo>
                    <a:pt x="128" y="17"/>
                  </a:lnTo>
                  <a:lnTo>
                    <a:pt x="119" y="14"/>
                  </a:lnTo>
                  <a:lnTo>
                    <a:pt x="119" y="14"/>
                  </a:lnTo>
                  <a:lnTo>
                    <a:pt x="79" y="11"/>
                  </a:lnTo>
                  <a:lnTo>
                    <a:pt x="79"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73" name="Freeform 1725">
              <a:extLst>
                <a:ext uri="{FF2B5EF4-FFF2-40B4-BE49-F238E27FC236}">
                  <a16:creationId xmlns:a16="http://schemas.microsoft.com/office/drawing/2014/main" id="{E9FCD10E-DDC4-0A46-A5EE-353AEB4845B9}"/>
                </a:ext>
              </a:extLst>
            </p:cNvPr>
            <p:cNvSpPr>
              <a:spLocks/>
            </p:cNvSpPr>
            <p:nvPr/>
          </p:nvSpPr>
          <p:spPr bwMode="auto">
            <a:xfrm>
              <a:off x="3976" y="2866"/>
              <a:ext cx="142" cy="167"/>
            </a:xfrm>
            <a:custGeom>
              <a:avLst/>
              <a:gdLst>
                <a:gd name="T0" fmla="*/ 142 w 142"/>
                <a:gd name="T1" fmla="*/ 0 h 167"/>
                <a:gd name="T2" fmla="*/ 142 w 142"/>
                <a:gd name="T3" fmla="*/ 0 h 167"/>
                <a:gd name="T4" fmla="*/ 131 w 142"/>
                <a:gd name="T5" fmla="*/ 6 h 167"/>
                <a:gd name="T6" fmla="*/ 125 w 142"/>
                <a:gd name="T7" fmla="*/ 14 h 167"/>
                <a:gd name="T8" fmla="*/ 85 w 142"/>
                <a:gd name="T9" fmla="*/ 88 h 167"/>
                <a:gd name="T10" fmla="*/ 85 w 142"/>
                <a:gd name="T11" fmla="*/ 156 h 167"/>
                <a:gd name="T12" fmla="*/ 85 w 142"/>
                <a:gd name="T13" fmla="*/ 156 h 167"/>
                <a:gd name="T14" fmla="*/ 88 w 142"/>
                <a:gd name="T15" fmla="*/ 165 h 167"/>
                <a:gd name="T16" fmla="*/ 97 w 142"/>
                <a:gd name="T17" fmla="*/ 167 h 167"/>
                <a:gd name="T18" fmla="*/ 54 w 142"/>
                <a:gd name="T19" fmla="*/ 167 h 167"/>
                <a:gd name="T20" fmla="*/ 54 w 142"/>
                <a:gd name="T21" fmla="*/ 167 h 167"/>
                <a:gd name="T22" fmla="*/ 60 w 142"/>
                <a:gd name="T23" fmla="*/ 165 h 167"/>
                <a:gd name="T24" fmla="*/ 63 w 142"/>
                <a:gd name="T25" fmla="*/ 162 h 167"/>
                <a:gd name="T26" fmla="*/ 63 w 142"/>
                <a:gd name="T27" fmla="*/ 156 h 167"/>
                <a:gd name="T28" fmla="*/ 63 w 142"/>
                <a:gd name="T29" fmla="*/ 88 h 167"/>
                <a:gd name="T30" fmla="*/ 14 w 142"/>
                <a:gd name="T31" fmla="*/ 11 h 167"/>
                <a:gd name="T32" fmla="*/ 14 w 142"/>
                <a:gd name="T33" fmla="*/ 11 h 167"/>
                <a:gd name="T34" fmla="*/ 9 w 142"/>
                <a:gd name="T35" fmla="*/ 6 h 167"/>
                <a:gd name="T36" fmla="*/ 0 w 142"/>
                <a:gd name="T37" fmla="*/ 0 h 167"/>
                <a:gd name="T38" fmla="*/ 48 w 142"/>
                <a:gd name="T39" fmla="*/ 0 h 167"/>
                <a:gd name="T40" fmla="*/ 48 w 142"/>
                <a:gd name="T41" fmla="*/ 0 h 167"/>
                <a:gd name="T42" fmla="*/ 45 w 142"/>
                <a:gd name="T43" fmla="*/ 0 h 167"/>
                <a:gd name="T44" fmla="*/ 43 w 142"/>
                <a:gd name="T45" fmla="*/ 3 h 167"/>
                <a:gd name="T46" fmla="*/ 43 w 142"/>
                <a:gd name="T47" fmla="*/ 8 h 167"/>
                <a:gd name="T48" fmla="*/ 45 w 142"/>
                <a:gd name="T49" fmla="*/ 14 h 167"/>
                <a:gd name="T50" fmla="*/ 80 w 142"/>
                <a:gd name="T51" fmla="*/ 77 h 167"/>
                <a:gd name="T52" fmla="*/ 114 w 142"/>
                <a:gd name="T53" fmla="*/ 11 h 167"/>
                <a:gd name="T54" fmla="*/ 114 w 142"/>
                <a:gd name="T55" fmla="*/ 11 h 167"/>
                <a:gd name="T56" fmla="*/ 114 w 142"/>
                <a:gd name="T57" fmla="*/ 6 h 167"/>
                <a:gd name="T58" fmla="*/ 114 w 142"/>
                <a:gd name="T59" fmla="*/ 3 h 167"/>
                <a:gd name="T60" fmla="*/ 108 w 142"/>
                <a:gd name="T61" fmla="*/ 0 h 167"/>
                <a:gd name="T62" fmla="*/ 142 w 142"/>
                <a:gd name="T63" fmla="*/ 0 h 167"/>
                <a:gd name="T64" fmla="*/ 142 w 142"/>
                <a:gd name="T6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67">
                  <a:moveTo>
                    <a:pt x="142" y="0"/>
                  </a:moveTo>
                  <a:lnTo>
                    <a:pt x="142" y="0"/>
                  </a:lnTo>
                  <a:lnTo>
                    <a:pt x="131" y="6"/>
                  </a:lnTo>
                  <a:lnTo>
                    <a:pt x="125" y="14"/>
                  </a:lnTo>
                  <a:lnTo>
                    <a:pt x="85" y="88"/>
                  </a:lnTo>
                  <a:lnTo>
                    <a:pt x="85" y="156"/>
                  </a:lnTo>
                  <a:lnTo>
                    <a:pt x="85" y="156"/>
                  </a:lnTo>
                  <a:lnTo>
                    <a:pt x="88" y="165"/>
                  </a:lnTo>
                  <a:lnTo>
                    <a:pt x="97" y="167"/>
                  </a:lnTo>
                  <a:lnTo>
                    <a:pt x="54" y="167"/>
                  </a:lnTo>
                  <a:lnTo>
                    <a:pt x="54" y="167"/>
                  </a:lnTo>
                  <a:lnTo>
                    <a:pt x="60" y="165"/>
                  </a:lnTo>
                  <a:lnTo>
                    <a:pt x="63" y="162"/>
                  </a:lnTo>
                  <a:lnTo>
                    <a:pt x="63" y="156"/>
                  </a:lnTo>
                  <a:lnTo>
                    <a:pt x="63" y="88"/>
                  </a:lnTo>
                  <a:lnTo>
                    <a:pt x="14" y="11"/>
                  </a:lnTo>
                  <a:lnTo>
                    <a:pt x="14" y="11"/>
                  </a:lnTo>
                  <a:lnTo>
                    <a:pt x="9" y="6"/>
                  </a:lnTo>
                  <a:lnTo>
                    <a:pt x="0" y="0"/>
                  </a:lnTo>
                  <a:lnTo>
                    <a:pt x="48" y="0"/>
                  </a:lnTo>
                  <a:lnTo>
                    <a:pt x="48" y="0"/>
                  </a:lnTo>
                  <a:lnTo>
                    <a:pt x="45" y="0"/>
                  </a:lnTo>
                  <a:lnTo>
                    <a:pt x="43" y="3"/>
                  </a:lnTo>
                  <a:lnTo>
                    <a:pt x="43" y="8"/>
                  </a:lnTo>
                  <a:lnTo>
                    <a:pt x="45" y="14"/>
                  </a:lnTo>
                  <a:lnTo>
                    <a:pt x="80" y="77"/>
                  </a:lnTo>
                  <a:lnTo>
                    <a:pt x="114" y="11"/>
                  </a:lnTo>
                  <a:lnTo>
                    <a:pt x="114" y="11"/>
                  </a:lnTo>
                  <a:lnTo>
                    <a:pt x="114" y="6"/>
                  </a:lnTo>
                  <a:lnTo>
                    <a:pt x="114" y="3"/>
                  </a:lnTo>
                  <a:lnTo>
                    <a:pt x="108" y="0"/>
                  </a:lnTo>
                  <a:lnTo>
                    <a:pt x="142" y="0"/>
                  </a:lnTo>
                  <a:lnTo>
                    <a:pt x="14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74" name="Freeform 1726">
              <a:extLst>
                <a:ext uri="{FF2B5EF4-FFF2-40B4-BE49-F238E27FC236}">
                  <a16:creationId xmlns:a16="http://schemas.microsoft.com/office/drawing/2014/main" id="{2B06AF7E-3F44-2842-8AD6-2BB57F04E261}"/>
                </a:ext>
              </a:extLst>
            </p:cNvPr>
            <p:cNvSpPr>
              <a:spLocks noEditPoints="1"/>
            </p:cNvSpPr>
            <p:nvPr/>
          </p:nvSpPr>
          <p:spPr bwMode="auto">
            <a:xfrm>
              <a:off x="4192" y="2863"/>
              <a:ext cx="156" cy="173"/>
            </a:xfrm>
            <a:custGeom>
              <a:avLst/>
              <a:gdLst>
                <a:gd name="T0" fmla="*/ 77 w 156"/>
                <a:gd name="T1" fmla="*/ 173 h 173"/>
                <a:gd name="T2" fmla="*/ 48 w 156"/>
                <a:gd name="T3" fmla="*/ 165 h 173"/>
                <a:gd name="T4" fmla="*/ 23 w 156"/>
                <a:gd name="T5" fmla="*/ 148 h 173"/>
                <a:gd name="T6" fmla="*/ 6 w 156"/>
                <a:gd name="T7" fmla="*/ 119 h 173"/>
                <a:gd name="T8" fmla="*/ 0 w 156"/>
                <a:gd name="T9" fmla="*/ 85 h 173"/>
                <a:gd name="T10" fmla="*/ 3 w 156"/>
                <a:gd name="T11" fmla="*/ 68 h 173"/>
                <a:gd name="T12" fmla="*/ 14 w 156"/>
                <a:gd name="T13" fmla="*/ 40 h 173"/>
                <a:gd name="T14" fmla="*/ 34 w 156"/>
                <a:gd name="T15" fmla="*/ 14 h 173"/>
                <a:gd name="T16" fmla="*/ 62 w 156"/>
                <a:gd name="T17" fmla="*/ 3 h 173"/>
                <a:gd name="T18" fmla="*/ 82 w 156"/>
                <a:gd name="T19" fmla="*/ 0 h 173"/>
                <a:gd name="T20" fmla="*/ 108 w 156"/>
                <a:gd name="T21" fmla="*/ 6 h 173"/>
                <a:gd name="T22" fmla="*/ 133 w 156"/>
                <a:gd name="T23" fmla="*/ 23 h 173"/>
                <a:gd name="T24" fmla="*/ 150 w 156"/>
                <a:gd name="T25" fmla="*/ 51 h 173"/>
                <a:gd name="T26" fmla="*/ 156 w 156"/>
                <a:gd name="T27" fmla="*/ 88 h 173"/>
                <a:gd name="T28" fmla="*/ 156 w 156"/>
                <a:gd name="T29" fmla="*/ 108 h 173"/>
                <a:gd name="T30" fmla="*/ 142 w 156"/>
                <a:gd name="T31" fmla="*/ 139 h 173"/>
                <a:gd name="T32" fmla="*/ 119 w 156"/>
                <a:gd name="T33" fmla="*/ 162 h 173"/>
                <a:gd name="T34" fmla="*/ 91 w 156"/>
                <a:gd name="T35" fmla="*/ 173 h 173"/>
                <a:gd name="T36" fmla="*/ 77 w 156"/>
                <a:gd name="T37" fmla="*/ 173 h 173"/>
                <a:gd name="T38" fmla="*/ 25 w 156"/>
                <a:gd name="T39" fmla="*/ 82 h 173"/>
                <a:gd name="T40" fmla="*/ 31 w 156"/>
                <a:gd name="T41" fmla="*/ 119 h 173"/>
                <a:gd name="T42" fmla="*/ 43 w 156"/>
                <a:gd name="T43" fmla="*/ 142 h 173"/>
                <a:gd name="T44" fmla="*/ 60 w 156"/>
                <a:gd name="T45" fmla="*/ 156 h 173"/>
                <a:gd name="T46" fmla="*/ 79 w 156"/>
                <a:gd name="T47" fmla="*/ 162 h 173"/>
                <a:gd name="T48" fmla="*/ 91 w 156"/>
                <a:gd name="T49" fmla="*/ 159 h 173"/>
                <a:gd name="T50" fmla="*/ 111 w 156"/>
                <a:gd name="T51" fmla="*/ 151 h 173"/>
                <a:gd name="T52" fmla="*/ 122 w 156"/>
                <a:gd name="T53" fmla="*/ 131 h 173"/>
                <a:gd name="T54" fmla="*/ 131 w 156"/>
                <a:gd name="T55" fmla="*/ 105 h 173"/>
                <a:gd name="T56" fmla="*/ 131 w 156"/>
                <a:gd name="T57" fmla="*/ 88 h 173"/>
                <a:gd name="T58" fmla="*/ 128 w 156"/>
                <a:gd name="T59" fmla="*/ 57 h 173"/>
                <a:gd name="T60" fmla="*/ 116 w 156"/>
                <a:gd name="T61" fmla="*/ 31 h 173"/>
                <a:gd name="T62" fmla="*/ 102 w 156"/>
                <a:gd name="T63" fmla="*/ 17 h 173"/>
                <a:gd name="T64" fmla="*/ 79 w 156"/>
                <a:gd name="T65" fmla="*/ 11 h 173"/>
                <a:gd name="T66" fmla="*/ 68 w 156"/>
                <a:gd name="T67" fmla="*/ 11 h 173"/>
                <a:gd name="T68" fmla="*/ 48 w 156"/>
                <a:gd name="T69" fmla="*/ 23 h 173"/>
                <a:gd name="T70" fmla="*/ 34 w 156"/>
                <a:gd name="T71" fmla="*/ 40 h 173"/>
                <a:gd name="T72" fmla="*/ 28 w 156"/>
                <a:gd name="T73" fmla="*/ 65 h 173"/>
                <a:gd name="T74" fmla="*/ 25 w 156"/>
                <a:gd name="T75" fmla="*/ 8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73">
                  <a:moveTo>
                    <a:pt x="77" y="173"/>
                  </a:moveTo>
                  <a:lnTo>
                    <a:pt x="77" y="173"/>
                  </a:lnTo>
                  <a:lnTo>
                    <a:pt x="62" y="170"/>
                  </a:lnTo>
                  <a:lnTo>
                    <a:pt x="48" y="165"/>
                  </a:lnTo>
                  <a:lnTo>
                    <a:pt x="34" y="159"/>
                  </a:lnTo>
                  <a:lnTo>
                    <a:pt x="23" y="148"/>
                  </a:lnTo>
                  <a:lnTo>
                    <a:pt x="14" y="134"/>
                  </a:lnTo>
                  <a:lnTo>
                    <a:pt x="6" y="119"/>
                  </a:lnTo>
                  <a:lnTo>
                    <a:pt x="3" y="102"/>
                  </a:lnTo>
                  <a:lnTo>
                    <a:pt x="0" y="85"/>
                  </a:lnTo>
                  <a:lnTo>
                    <a:pt x="0" y="85"/>
                  </a:lnTo>
                  <a:lnTo>
                    <a:pt x="3" y="68"/>
                  </a:lnTo>
                  <a:lnTo>
                    <a:pt x="6" y="54"/>
                  </a:lnTo>
                  <a:lnTo>
                    <a:pt x="14" y="40"/>
                  </a:lnTo>
                  <a:lnTo>
                    <a:pt x="23" y="26"/>
                  </a:lnTo>
                  <a:lnTo>
                    <a:pt x="34" y="14"/>
                  </a:lnTo>
                  <a:lnTo>
                    <a:pt x="48" y="6"/>
                  </a:lnTo>
                  <a:lnTo>
                    <a:pt x="62" y="3"/>
                  </a:lnTo>
                  <a:lnTo>
                    <a:pt x="82" y="0"/>
                  </a:lnTo>
                  <a:lnTo>
                    <a:pt x="82" y="0"/>
                  </a:lnTo>
                  <a:lnTo>
                    <a:pt x="94" y="3"/>
                  </a:lnTo>
                  <a:lnTo>
                    <a:pt x="108" y="6"/>
                  </a:lnTo>
                  <a:lnTo>
                    <a:pt x="122" y="14"/>
                  </a:lnTo>
                  <a:lnTo>
                    <a:pt x="133" y="23"/>
                  </a:lnTo>
                  <a:lnTo>
                    <a:pt x="142" y="37"/>
                  </a:lnTo>
                  <a:lnTo>
                    <a:pt x="150" y="51"/>
                  </a:lnTo>
                  <a:lnTo>
                    <a:pt x="156" y="68"/>
                  </a:lnTo>
                  <a:lnTo>
                    <a:pt x="156" y="88"/>
                  </a:lnTo>
                  <a:lnTo>
                    <a:pt x="156" y="88"/>
                  </a:lnTo>
                  <a:lnTo>
                    <a:pt x="156" y="108"/>
                  </a:lnTo>
                  <a:lnTo>
                    <a:pt x="150" y="125"/>
                  </a:lnTo>
                  <a:lnTo>
                    <a:pt x="142" y="139"/>
                  </a:lnTo>
                  <a:lnTo>
                    <a:pt x="131" y="153"/>
                  </a:lnTo>
                  <a:lnTo>
                    <a:pt x="119" y="162"/>
                  </a:lnTo>
                  <a:lnTo>
                    <a:pt x="105" y="168"/>
                  </a:lnTo>
                  <a:lnTo>
                    <a:pt x="91" y="173"/>
                  </a:lnTo>
                  <a:lnTo>
                    <a:pt x="77" y="173"/>
                  </a:lnTo>
                  <a:lnTo>
                    <a:pt x="77" y="173"/>
                  </a:lnTo>
                  <a:close/>
                  <a:moveTo>
                    <a:pt x="25" y="82"/>
                  </a:moveTo>
                  <a:lnTo>
                    <a:pt x="25" y="82"/>
                  </a:lnTo>
                  <a:lnTo>
                    <a:pt x="28" y="102"/>
                  </a:lnTo>
                  <a:lnTo>
                    <a:pt x="31" y="119"/>
                  </a:lnTo>
                  <a:lnTo>
                    <a:pt x="37" y="131"/>
                  </a:lnTo>
                  <a:lnTo>
                    <a:pt x="43" y="142"/>
                  </a:lnTo>
                  <a:lnTo>
                    <a:pt x="51" y="151"/>
                  </a:lnTo>
                  <a:lnTo>
                    <a:pt x="60" y="156"/>
                  </a:lnTo>
                  <a:lnTo>
                    <a:pt x="71" y="159"/>
                  </a:lnTo>
                  <a:lnTo>
                    <a:pt x="79" y="162"/>
                  </a:lnTo>
                  <a:lnTo>
                    <a:pt x="79" y="162"/>
                  </a:lnTo>
                  <a:lnTo>
                    <a:pt x="91" y="159"/>
                  </a:lnTo>
                  <a:lnTo>
                    <a:pt x="102" y="156"/>
                  </a:lnTo>
                  <a:lnTo>
                    <a:pt x="111" y="151"/>
                  </a:lnTo>
                  <a:lnTo>
                    <a:pt x="116" y="142"/>
                  </a:lnTo>
                  <a:lnTo>
                    <a:pt x="122" y="131"/>
                  </a:lnTo>
                  <a:lnTo>
                    <a:pt x="128" y="119"/>
                  </a:lnTo>
                  <a:lnTo>
                    <a:pt x="131" y="105"/>
                  </a:lnTo>
                  <a:lnTo>
                    <a:pt x="131" y="88"/>
                  </a:lnTo>
                  <a:lnTo>
                    <a:pt x="131" y="88"/>
                  </a:lnTo>
                  <a:lnTo>
                    <a:pt x="131" y="71"/>
                  </a:lnTo>
                  <a:lnTo>
                    <a:pt x="128" y="57"/>
                  </a:lnTo>
                  <a:lnTo>
                    <a:pt x="122" y="43"/>
                  </a:lnTo>
                  <a:lnTo>
                    <a:pt x="116" y="31"/>
                  </a:lnTo>
                  <a:lnTo>
                    <a:pt x="111" y="23"/>
                  </a:lnTo>
                  <a:lnTo>
                    <a:pt x="102" y="17"/>
                  </a:lnTo>
                  <a:lnTo>
                    <a:pt x="91" y="11"/>
                  </a:lnTo>
                  <a:lnTo>
                    <a:pt x="79" y="11"/>
                  </a:lnTo>
                  <a:lnTo>
                    <a:pt x="79" y="11"/>
                  </a:lnTo>
                  <a:lnTo>
                    <a:pt x="68" y="11"/>
                  </a:lnTo>
                  <a:lnTo>
                    <a:pt x="57" y="14"/>
                  </a:lnTo>
                  <a:lnTo>
                    <a:pt x="48" y="23"/>
                  </a:lnTo>
                  <a:lnTo>
                    <a:pt x="40" y="28"/>
                  </a:lnTo>
                  <a:lnTo>
                    <a:pt x="34" y="40"/>
                  </a:lnTo>
                  <a:lnTo>
                    <a:pt x="31" y="51"/>
                  </a:lnTo>
                  <a:lnTo>
                    <a:pt x="28" y="65"/>
                  </a:lnTo>
                  <a:lnTo>
                    <a:pt x="25" y="82"/>
                  </a:lnTo>
                  <a:lnTo>
                    <a:pt x="2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sp>
          <p:nvSpPr>
            <p:cNvPr id="29375" name="Freeform 1727">
              <a:extLst>
                <a:ext uri="{FF2B5EF4-FFF2-40B4-BE49-F238E27FC236}">
                  <a16:creationId xmlns:a16="http://schemas.microsoft.com/office/drawing/2014/main" id="{9C9BD4EC-0167-EF4F-AE52-B61D257C4498}"/>
                </a:ext>
              </a:extLst>
            </p:cNvPr>
            <p:cNvSpPr>
              <a:spLocks/>
            </p:cNvSpPr>
            <p:nvPr/>
          </p:nvSpPr>
          <p:spPr bwMode="auto">
            <a:xfrm>
              <a:off x="4365" y="2866"/>
              <a:ext cx="100" cy="167"/>
            </a:xfrm>
            <a:custGeom>
              <a:avLst/>
              <a:gdLst>
                <a:gd name="T0" fmla="*/ 37 w 100"/>
                <a:gd name="T1" fmla="*/ 167 h 167"/>
                <a:gd name="T2" fmla="*/ 0 w 100"/>
                <a:gd name="T3" fmla="*/ 167 h 167"/>
                <a:gd name="T4" fmla="*/ 0 w 100"/>
                <a:gd name="T5" fmla="*/ 167 h 167"/>
                <a:gd name="T6" fmla="*/ 6 w 100"/>
                <a:gd name="T7" fmla="*/ 165 h 167"/>
                <a:gd name="T8" fmla="*/ 6 w 100"/>
                <a:gd name="T9" fmla="*/ 156 h 167"/>
                <a:gd name="T10" fmla="*/ 6 w 100"/>
                <a:gd name="T11" fmla="*/ 11 h 167"/>
                <a:gd name="T12" fmla="*/ 6 w 100"/>
                <a:gd name="T13" fmla="*/ 11 h 167"/>
                <a:gd name="T14" fmla="*/ 6 w 100"/>
                <a:gd name="T15" fmla="*/ 3 h 167"/>
                <a:gd name="T16" fmla="*/ 0 w 100"/>
                <a:gd name="T17" fmla="*/ 0 h 167"/>
                <a:gd name="T18" fmla="*/ 100 w 100"/>
                <a:gd name="T19" fmla="*/ 0 h 167"/>
                <a:gd name="T20" fmla="*/ 100 w 100"/>
                <a:gd name="T21" fmla="*/ 23 h 167"/>
                <a:gd name="T22" fmla="*/ 100 w 100"/>
                <a:gd name="T23" fmla="*/ 23 h 167"/>
                <a:gd name="T24" fmla="*/ 91 w 100"/>
                <a:gd name="T25" fmla="*/ 14 h 167"/>
                <a:gd name="T26" fmla="*/ 77 w 100"/>
                <a:gd name="T27" fmla="*/ 11 h 167"/>
                <a:gd name="T28" fmla="*/ 77 w 100"/>
                <a:gd name="T29" fmla="*/ 11 h 167"/>
                <a:gd name="T30" fmla="*/ 31 w 100"/>
                <a:gd name="T31" fmla="*/ 11 h 167"/>
                <a:gd name="T32" fmla="*/ 31 w 100"/>
                <a:gd name="T33" fmla="*/ 68 h 167"/>
                <a:gd name="T34" fmla="*/ 71 w 100"/>
                <a:gd name="T35" fmla="*/ 68 h 167"/>
                <a:gd name="T36" fmla="*/ 71 w 100"/>
                <a:gd name="T37" fmla="*/ 68 h 167"/>
                <a:gd name="T38" fmla="*/ 77 w 100"/>
                <a:gd name="T39" fmla="*/ 65 h 167"/>
                <a:gd name="T40" fmla="*/ 80 w 100"/>
                <a:gd name="T41" fmla="*/ 62 h 167"/>
                <a:gd name="T42" fmla="*/ 80 w 100"/>
                <a:gd name="T43" fmla="*/ 88 h 167"/>
                <a:gd name="T44" fmla="*/ 80 w 100"/>
                <a:gd name="T45" fmla="*/ 88 h 167"/>
                <a:gd name="T46" fmla="*/ 77 w 100"/>
                <a:gd name="T47" fmla="*/ 82 h 167"/>
                <a:gd name="T48" fmla="*/ 71 w 100"/>
                <a:gd name="T49" fmla="*/ 82 h 167"/>
                <a:gd name="T50" fmla="*/ 31 w 100"/>
                <a:gd name="T51" fmla="*/ 82 h 167"/>
                <a:gd name="T52" fmla="*/ 31 w 100"/>
                <a:gd name="T53" fmla="*/ 156 h 167"/>
                <a:gd name="T54" fmla="*/ 31 w 100"/>
                <a:gd name="T55" fmla="*/ 156 h 167"/>
                <a:gd name="T56" fmla="*/ 31 w 100"/>
                <a:gd name="T57" fmla="*/ 165 h 167"/>
                <a:gd name="T58" fmla="*/ 37 w 100"/>
                <a:gd name="T59" fmla="*/ 167 h 167"/>
                <a:gd name="T60" fmla="*/ 37 w 100"/>
                <a:gd name="T6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167">
                  <a:moveTo>
                    <a:pt x="37" y="167"/>
                  </a:moveTo>
                  <a:lnTo>
                    <a:pt x="0" y="167"/>
                  </a:lnTo>
                  <a:lnTo>
                    <a:pt x="0" y="167"/>
                  </a:lnTo>
                  <a:lnTo>
                    <a:pt x="6" y="165"/>
                  </a:lnTo>
                  <a:lnTo>
                    <a:pt x="6" y="156"/>
                  </a:lnTo>
                  <a:lnTo>
                    <a:pt x="6" y="11"/>
                  </a:lnTo>
                  <a:lnTo>
                    <a:pt x="6" y="11"/>
                  </a:lnTo>
                  <a:lnTo>
                    <a:pt x="6" y="3"/>
                  </a:lnTo>
                  <a:lnTo>
                    <a:pt x="0" y="0"/>
                  </a:lnTo>
                  <a:lnTo>
                    <a:pt x="100" y="0"/>
                  </a:lnTo>
                  <a:lnTo>
                    <a:pt x="100" y="23"/>
                  </a:lnTo>
                  <a:lnTo>
                    <a:pt x="100" y="23"/>
                  </a:lnTo>
                  <a:lnTo>
                    <a:pt x="91" y="14"/>
                  </a:lnTo>
                  <a:lnTo>
                    <a:pt x="77" y="11"/>
                  </a:lnTo>
                  <a:lnTo>
                    <a:pt x="77" y="11"/>
                  </a:lnTo>
                  <a:lnTo>
                    <a:pt x="31" y="11"/>
                  </a:lnTo>
                  <a:lnTo>
                    <a:pt x="31" y="68"/>
                  </a:lnTo>
                  <a:lnTo>
                    <a:pt x="71" y="68"/>
                  </a:lnTo>
                  <a:lnTo>
                    <a:pt x="71" y="68"/>
                  </a:lnTo>
                  <a:lnTo>
                    <a:pt x="77" y="65"/>
                  </a:lnTo>
                  <a:lnTo>
                    <a:pt x="80" y="62"/>
                  </a:lnTo>
                  <a:lnTo>
                    <a:pt x="80" y="88"/>
                  </a:lnTo>
                  <a:lnTo>
                    <a:pt x="80" y="88"/>
                  </a:lnTo>
                  <a:lnTo>
                    <a:pt x="77" y="82"/>
                  </a:lnTo>
                  <a:lnTo>
                    <a:pt x="71" y="82"/>
                  </a:lnTo>
                  <a:lnTo>
                    <a:pt x="31" y="82"/>
                  </a:lnTo>
                  <a:lnTo>
                    <a:pt x="31" y="156"/>
                  </a:lnTo>
                  <a:lnTo>
                    <a:pt x="31" y="156"/>
                  </a:lnTo>
                  <a:lnTo>
                    <a:pt x="31" y="165"/>
                  </a:lnTo>
                  <a:lnTo>
                    <a:pt x="37" y="167"/>
                  </a:lnTo>
                  <a:lnTo>
                    <a:pt x="37" y="1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800"/>
            </a:p>
          </p:txBody>
        </p:sp>
      </p:grpSp>
    </p:spTree>
    <p:extLst>
      <p:ext uri="{BB962C8B-B14F-4D97-AF65-F5344CB8AC3E}">
        <p14:creationId xmlns:p14="http://schemas.microsoft.com/office/powerpoint/2010/main" val="3395637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F972-39B2-2446-B2A9-7EEE5FAF037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CC682C4-65D7-3140-9AD2-2A90C4C8B2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5081AE-7FAD-8C4A-A65B-98A934B614F9}"/>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9407B7FD-1550-924F-AD11-2CB78C602910}"/>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23804BCA-673E-2D4B-8CE2-4137F48B237F}"/>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230875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CAA1-4E9D-994F-BFB8-EAADF526DA06}"/>
              </a:ext>
            </a:extLst>
          </p:cNvPr>
          <p:cNvSpPr>
            <a:spLocks noGrp="1"/>
          </p:cNvSpPr>
          <p:nvPr>
            <p:ph type="title" orient="vert"/>
          </p:nvPr>
        </p:nvSpPr>
        <p:spPr>
          <a:xfrm>
            <a:off x="8904817" y="1"/>
            <a:ext cx="2808816" cy="6202363"/>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DA6B1E-41DA-7943-A70C-BBEB27AFD102}"/>
              </a:ext>
            </a:extLst>
          </p:cNvPr>
          <p:cNvSpPr>
            <a:spLocks noGrp="1"/>
          </p:cNvSpPr>
          <p:nvPr>
            <p:ph type="body" orient="vert" idx="1"/>
          </p:nvPr>
        </p:nvSpPr>
        <p:spPr>
          <a:xfrm>
            <a:off x="478367" y="1"/>
            <a:ext cx="8223251" cy="62023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3C975C-5BC4-464A-8759-75EAAA050107}"/>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7B76346C-7533-B64A-9B73-55223ACC6400}"/>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F9EB8D31-65BC-A54D-B5CF-FDEBFC3F2C20}"/>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407895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3E2C-7E6B-AE4A-BC04-15819E5B3B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7F19B95-96CE-8542-85BB-F2381DE66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F01236-E528-EE4D-B078-AAA1C6ED1F1F}"/>
              </a:ext>
            </a:extLst>
          </p:cNvPr>
          <p:cNvSpPr>
            <a:spLocks noGrp="1"/>
          </p:cNvSpPr>
          <p:nvPr>
            <p:ph type="dt" sz="half" idx="10"/>
          </p:nvPr>
        </p:nvSpPr>
        <p:spPr/>
        <p:txBody>
          <a:bodyPr/>
          <a:lstStyle/>
          <a:p>
            <a:fld id="{5AA26F7F-A486-7E4E-8BD9-CDBC1D63B239}" type="datetimeFigureOut">
              <a:rPr lang="en-GB" smtClean="0"/>
              <a:t>21/03/2018</a:t>
            </a:fld>
            <a:endParaRPr lang="en-GB"/>
          </a:p>
        </p:txBody>
      </p:sp>
      <p:sp>
        <p:nvSpPr>
          <p:cNvPr id="5" name="Footer Placeholder 4">
            <a:extLst>
              <a:ext uri="{FF2B5EF4-FFF2-40B4-BE49-F238E27FC236}">
                <a16:creationId xmlns:a16="http://schemas.microsoft.com/office/drawing/2014/main" id="{BA1A4DE3-0193-CF4C-88F4-FC69496CB0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C9218B-E513-3F45-88F8-C39E629790FF}"/>
              </a:ext>
            </a:extLst>
          </p:cNvPr>
          <p:cNvSpPr>
            <a:spLocks noGrp="1"/>
          </p:cNvSpPr>
          <p:nvPr>
            <p:ph type="sldNum" sz="quarter" idx="12"/>
          </p:nvPr>
        </p:nvSpPr>
        <p:spPr/>
        <p:txBody>
          <a:bodyPr/>
          <a:lstStyle/>
          <a:p>
            <a:fld id="{DF458EE3-0E6F-7E49-9110-333E20F1DD2D}" type="slidenum">
              <a:rPr lang="en-GB" smtClean="0"/>
              <a:t>‹#›</a:t>
            </a:fld>
            <a:endParaRPr lang="en-GB"/>
          </a:p>
        </p:txBody>
      </p:sp>
    </p:spTree>
    <p:extLst>
      <p:ext uri="{BB962C8B-B14F-4D97-AF65-F5344CB8AC3E}">
        <p14:creationId xmlns:p14="http://schemas.microsoft.com/office/powerpoint/2010/main" val="359721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6B9F-A36F-B746-8D6C-35655D6295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BD1898-9F53-B14F-9AEC-18EE7CF22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0036B4-7F6A-A949-B989-F03FEB2DF5EF}"/>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BFB21E49-176D-734B-B6D3-3719457B2F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538DAD-939D-5B49-BD4F-308F72A2FB9C}"/>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765974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BBD4-C11D-E64A-A674-B7ECC4EF6C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1C48A3-4725-2348-90F8-D8A51C136B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C4FA93-A12E-7E4D-A37B-56936D28B0BE}"/>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568F59A0-0B01-294D-8A0D-64834A8F86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C263B7-BE68-AA4C-9BAF-13C73584A339}"/>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2104045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6099-EBED-1E45-8B2D-7C419DDEC7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B7383E-7FE5-A54C-BC4E-368D22A15C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07BBD8-2887-CD48-9DF5-992048A9DD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1ABB1F-D944-9949-A905-B13B3BCDE81C}"/>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6" name="Footer Placeholder 5">
            <a:extLst>
              <a:ext uri="{FF2B5EF4-FFF2-40B4-BE49-F238E27FC236}">
                <a16:creationId xmlns:a16="http://schemas.microsoft.com/office/drawing/2014/main" id="{F7F0B4E4-5BBE-7B41-A054-A3EEDA18D0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C498AF-7C5A-3745-B54A-3E66C811019B}"/>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3618099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2230-50F5-E142-B5C4-87177F9AC53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E37208-0E24-2349-B8A7-29C4A9D7B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DDF923-AC77-3540-8EE5-CD6DF2E725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03EF05-1461-D840-AE1F-870F5AF62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9E8FAF-FC77-404C-8DCA-3E5002AE41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2CBD6EB-6D66-334F-8DBA-E96A06CE3A32}"/>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8" name="Footer Placeholder 7">
            <a:extLst>
              <a:ext uri="{FF2B5EF4-FFF2-40B4-BE49-F238E27FC236}">
                <a16:creationId xmlns:a16="http://schemas.microsoft.com/office/drawing/2014/main" id="{12BCAF8D-5718-C24C-B1CE-CAF672269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B5055B2-9340-114D-A6E2-5D3C16D9DD8A}"/>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3293910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057B-C49C-634A-BDC5-ED035BFCB02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21D120B-59A3-134E-A875-41A79155D88E}"/>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4" name="Footer Placeholder 3">
            <a:extLst>
              <a:ext uri="{FF2B5EF4-FFF2-40B4-BE49-F238E27FC236}">
                <a16:creationId xmlns:a16="http://schemas.microsoft.com/office/drawing/2014/main" id="{BB139B52-4A80-3A42-89EF-EE27D3DDD85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65B9B8-3E25-764A-AE34-9A2BE1F98E6B}"/>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2162422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21AD93-5664-0B44-AAB9-DDCD0D7D07C5}"/>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3" name="Footer Placeholder 2">
            <a:extLst>
              <a:ext uri="{FF2B5EF4-FFF2-40B4-BE49-F238E27FC236}">
                <a16:creationId xmlns:a16="http://schemas.microsoft.com/office/drawing/2014/main" id="{306135EF-6D40-AB46-B94B-014C5551C05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9361A5-EBE2-284A-86AA-35FB387DD4B8}"/>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580744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7227-6B2B-5849-844A-348885D5D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AC1D506-D712-B646-84F1-8F4C44D326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995E120-EAE0-E249-9022-2827C8487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89B557-F385-9944-9B8C-3883CE0381CF}"/>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6" name="Footer Placeholder 5">
            <a:extLst>
              <a:ext uri="{FF2B5EF4-FFF2-40B4-BE49-F238E27FC236}">
                <a16:creationId xmlns:a16="http://schemas.microsoft.com/office/drawing/2014/main" id="{920738E5-5240-F949-8252-122D5DB2F1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D9789-2A8D-5F48-917C-D6DBE421A9B4}"/>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299948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E07E-BF58-ED41-A897-EEB331A32A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347294-3B82-F140-A9C7-80400FE45B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5EDBDE-A1C0-7842-9A49-DB4C8969E761}"/>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A3060A25-D72D-3A43-A023-0B93525245A2}"/>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84C77038-8951-374D-B032-178ABC891396}"/>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1700714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8937-CCBF-314D-A512-D864C55B81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18C7A2-4D82-4E4E-B0A1-C81E49AF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FFF3DD-1A33-AF4E-A867-12DB2EC0E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5B4460-F4B0-1B41-B818-949EF0DDC05E}"/>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6" name="Footer Placeholder 5">
            <a:extLst>
              <a:ext uri="{FF2B5EF4-FFF2-40B4-BE49-F238E27FC236}">
                <a16:creationId xmlns:a16="http://schemas.microsoft.com/office/drawing/2014/main" id="{2EDF6B62-162B-FC44-9F64-766B26177B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5E75E7-7DF5-9943-93EF-67FB16368FAA}"/>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1784134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A0C1-CC25-9B4D-ABC3-E8DFF5C64E7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9611B7-DC73-0C46-8788-83A0AF24C1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7D638C-8E3B-3C4C-80E3-425F47D10BEC}"/>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12FFA70A-625C-D148-86C3-0B2B79066A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D411C4-08A3-EE4E-BF5B-C12624E7BF61}"/>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4193362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CB949B-116E-3747-8797-B17E3FC24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1368C8-AAA1-5D4D-81E3-699B296BC5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EC95EC-5FC6-A444-94D9-A456C71DEA4C}"/>
              </a:ext>
            </a:extLst>
          </p:cNvPr>
          <p:cNvSpPr>
            <a:spLocks noGrp="1"/>
          </p:cNvSpPr>
          <p:nvPr>
            <p:ph type="dt" sz="half" idx="10"/>
          </p:nvPr>
        </p:nvSpPr>
        <p:spPr/>
        <p:txBody>
          <a:body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5382CFFA-C792-7046-9A49-C672D82D3B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94C081-BDE8-4244-8449-53AFD2A23E3E}"/>
              </a:ext>
            </a:extLst>
          </p:cNvPr>
          <p:cNvSpPr>
            <a:spLocks noGrp="1"/>
          </p:cNvSpPr>
          <p:nvPr>
            <p:ph type="sldNum" sz="quarter" idx="12"/>
          </p:nvPr>
        </p:nvSpPr>
        <p:spPr/>
        <p:txBody>
          <a:bodyPr/>
          <a:lstStyle/>
          <a:p>
            <a:fld id="{E151D9D5-C2CB-CD44-AF4D-8D4AA1D7A6AB}" type="slidenum">
              <a:rPr lang="en-GB" smtClean="0"/>
              <a:t>‹#›</a:t>
            </a:fld>
            <a:endParaRPr lang="en-GB"/>
          </a:p>
        </p:txBody>
      </p:sp>
    </p:spTree>
    <p:extLst>
      <p:ext uri="{BB962C8B-B14F-4D97-AF65-F5344CB8AC3E}">
        <p14:creationId xmlns:p14="http://schemas.microsoft.com/office/powerpoint/2010/main" val="274275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CA46F-6810-3341-95F6-CE91D5660410}"/>
              </a:ext>
            </a:extLst>
          </p:cNvPr>
          <p:cNvSpPr>
            <a:spLocks noGrp="1"/>
          </p:cNvSpPr>
          <p:nvPr>
            <p:ph type="title"/>
          </p:nvPr>
        </p:nvSpPr>
        <p:spPr>
          <a:xfrm>
            <a:off x="831851" y="1709739"/>
            <a:ext cx="10515600" cy="2852737"/>
          </a:xfrm>
        </p:spPr>
        <p:txBody>
          <a:bodyPr/>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96FE1A9-BC22-A640-A9A7-B81584F7C5C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A2A8AB77-BD46-4B4A-B004-007029AB8FF5}"/>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B5ECC218-B156-204B-AE74-2DD0FB76C02A}"/>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0980B5C1-D85A-C84F-9489-D03CA8357234}"/>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381187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57B3-7360-4D45-8F88-D2963EF8D89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E072DF-0668-8444-9A1A-6277F3EBA238}"/>
              </a:ext>
            </a:extLst>
          </p:cNvPr>
          <p:cNvSpPr>
            <a:spLocks noGrp="1"/>
          </p:cNvSpPr>
          <p:nvPr>
            <p:ph sz="half" idx="1"/>
          </p:nvPr>
        </p:nvSpPr>
        <p:spPr>
          <a:xfrm>
            <a:off x="478368" y="1700213"/>
            <a:ext cx="5516033" cy="4502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14448DD-0D5A-E646-BB9E-F92E3CBCE16F}"/>
              </a:ext>
            </a:extLst>
          </p:cNvPr>
          <p:cNvSpPr>
            <a:spLocks noGrp="1"/>
          </p:cNvSpPr>
          <p:nvPr>
            <p:ph sz="half" idx="2"/>
          </p:nvPr>
        </p:nvSpPr>
        <p:spPr>
          <a:xfrm>
            <a:off x="6197601" y="1700213"/>
            <a:ext cx="5516033" cy="4502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C4DA17C-E56C-084D-AF0A-75863A746DB9}"/>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6" name="Footer Placeholder 5">
            <a:extLst>
              <a:ext uri="{FF2B5EF4-FFF2-40B4-BE49-F238E27FC236}">
                <a16:creationId xmlns:a16="http://schemas.microsoft.com/office/drawing/2014/main" id="{A9C6E2C8-F51A-0842-854E-F6C82ADDC0C0}"/>
              </a:ext>
            </a:extLst>
          </p:cNvPr>
          <p:cNvSpPr>
            <a:spLocks noGrp="1"/>
          </p:cNvSpPr>
          <p:nvPr>
            <p:ph type="ftr" sz="quarter" idx="11"/>
          </p:nvPr>
        </p:nvSpPr>
        <p:spPr/>
        <p:txBody>
          <a:bodyPr/>
          <a:lstStyle>
            <a:lvl1pPr>
              <a:defRPr/>
            </a:lvl1pPr>
          </a:lstStyle>
          <a:p>
            <a:endParaRPr lang="en-GB"/>
          </a:p>
        </p:txBody>
      </p:sp>
      <p:sp>
        <p:nvSpPr>
          <p:cNvPr id="7" name="Slide Number Placeholder 6">
            <a:extLst>
              <a:ext uri="{FF2B5EF4-FFF2-40B4-BE49-F238E27FC236}">
                <a16:creationId xmlns:a16="http://schemas.microsoft.com/office/drawing/2014/main" id="{1DBDAF83-C690-E04F-BBC0-701599470A70}"/>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2474262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E2EC-D17B-C243-B2A6-DC8CC18D5921}"/>
              </a:ext>
            </a:extLst>
          </p:cNvPr>
          <p:cNvSpPr>
            <a:spLocks noGrp="1"/>
          </p:cNvSpPr>
          <p:nvPr>
            <p:ph type="title"/>
          </p:nvPr>
        </p:nvSpPr>
        <p:spPr>
          <a:xfrm>
            <a:off x="840317"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D4C1BE-3796-E64C-9630-CE36BFB54602}"/>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C2CA4C5-E04B-4C47-B95C-EB8491A86EF4}"/>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F914850-E223-104D-995F-224E1448B14D}"/>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D9CA-5BAC-0C42-BF09-361C0EE30401}"/>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FF6C604-24F1-9744-A077-246FC3F4280B}"/>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8" name="Footer Placeholder 7">
            <a:extLst>
              <a:ext uri="{FF2B5EF4-FFF2-40B4-BE49-F238E27FC236}">
                <a16:creationId xmlns:a16="http://schemas.microsoft.com/office/drawing/2014/main" id="{75486065-8993-A44D-8C9F-2C614D59EC2D}"/>
              </a:ext>
            </a:extLst>
          </p:cNvPr>
          <p:cNvSpPr>
            <a:spLocks noGrp="1"/>
          </p:cNvSpPr>
          <p:nvPr>
            <p:ph type="ftr" sz="quarter" idx="11"/>
          </p:nvPr>
        </p:nvSpPr>
        <p:spPr/>
        <p:txBody>
          <a:bodyPr/>
          <a:lstStyle>
            <a:lvl1pPr>
              <a:defRPr/>
            </a:lvl1pPr>
          </a:lstStyle>
          <a:p>
            <a:endParaRPr lang="en-GB"/>
          </a:p>
        </p:txBody>
      </p:sp>
      <p:sp>
        <p:nvSpPr>
          <p:cNvPr id="9" name="Slide Number Placeholder 8">
            <a:extLst>
              <a:ext uri="{FF2B5EF4-FFF2-40B4-BE49-F238E27FC236}">
                <a16:creationId xmlns:a16="http://schemas.microsoft.com/office/drawing/2014/main" id="{22D81E1E-27DE-B24B-A5D9-53C703453A11}"/>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222450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B9D-74E6-2145-9969-C50CF5C0636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EB54930-0736-6645-B98F-04A423E110CD}"/>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4" name="Footer Placeholder 3">
            <a:extLst>
              <a:ext uri="{FF2B5EF4-FFF2-40B4-BE49-F238E27FC236}">
                <a16:creationId xmlns:a16="http://schemas.microsoft.com/office/drawing/2014/main" id="{95311BF0-036B-C14F-9138-5C9F4D21906C}"/>
              </a:ext>
            </a:extLst>
          </p:cNvPr>
          <p:cNvSpPr>
            <a:spLocks noGrp="1"/>
          </p:cNvSpPr>
          <p:nvPr>
            <p:ph type="ftr" sz="quarter" idx="11"/>
          </p:nvPr>
        </p:nvSpPr>
        <p:spPr/>
        <p:txBody>
          <a:bodyPr/>
          <a:lstStyle>
            <a:lvl1pPr>
              <a:defRPr/>
            </a:lvl1pPr>
          </a:lstStyle>
          <a:p>
            <a:endParaRPr lang="en-GB"/>
          </a:p>
        </p:txBody>
      </p:sp>
      <p:sp>
        <p:nvSpPr>
          <p:cNvPr id="5" name="Slide Number Placeholder 4">
            <a:extLst>
              <a:ext uri="{FF2B5EF4-FFF2-40B4-BE49-F238E27FC236}">
                <a16:creationId xmlns:a16="http://schemas.microsoft.com/office/drawing/2014/main" id="{5485D94F-0ACB-CA4C-88D2-57DE122CD6DB}"/>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423946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9D89A-2FD0-3B4A-8BCB-36510124B4FC}"/>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3" name="Footer Placeholder 2">
            <a:extLst>
              <a:ext uri="{FF2B5EF4-FFF2-40B4-BE49-F238E27FC236}">
                <a16:creationId xmlns:a16="http://schemas.microsoft.com/office/drawing/2014/main" id="{6DF7532A-40F4-7E41-BE9D-129C21AA7D5A}"/>
              </a:ext>
            </a:extLst>
          </p:cNvPr>
          <p:cNvSpPr>
            <a:spLocks noGrp="1"/>
          </p:cNvSpPr>
          <p:nvPr>
            <p:ph type="ftr" sz="quarter" idx="11"/>
          </p:nvPr>
        </p:nvSpPr>
        <p:spPr/>
        <p:txBody>
          <a:bodyPr/>
          <a:lstStyle>
            <a:lvl1pPr>
              <a:defRPr/>
            </a:lvl1pPr>
          </a:lstStyle>
          <a:p>
            <a:endParaRPr lang="en-GB"/>
          </a:p>
        </p:txBody>
      </p:sp>
      <p:sp>
        <p:nvSpPr>
          <p:cNvPr id="4" name="Slide Number Placeholder 3">
            <a:extLst>
              <a:ext uri="{FF2B5EF4-FFF2-40B4-BE49-F238E27FC236}">
                <a16:creationId xmlns:a16="http://schemas.microsoft.com/office/drawing/2014/main" id="{59D6A960-AF5B-864F-A9DF-684BD6E3F79B}"/>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652889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6AAA-DA66-6047-9715-30DCE279988D}"/>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EA968E-70CF-5845-9D32-CB46170EAE4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60A26F-E39F-E34A-8F90-6DD1A30924A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99BABD-512E-4D43-84D7-F2F048198B6F}"/>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6" name="Footer Placeholder 5">
            <a:extLst>
              <a:ext uri="{FF2B5EF4-FFF2-40B4-BE49-F238E27FC236}">
                <a16:creationId xmlns:a16="http://schemas.microsoft.com/office/drawing/2014/main" id="{D951D4AD-0F65-C143-A482-E6519D97AEC8}"/>
              </a:ext>
            </a:extLst>
          </p:cNvPr>
          <p:cNvSpPr>
            <a:spLocks noGrp="1"/>
          </p:cNvSpPr>
          <p:nvPr>
            <p:ph type="ftr" sz="quarter" idx="11"/>
          </p:nvPr>
        </p:nvSpPr>
        <p:spPr/>
        <p:txBody>
          <a:bodyPr/>
          <a:lstStyle>
            <a:lvl1pPr>
              <a:defRPr/>
            </a:lvl1pPr>
          </a:lstStyle>
          <a:p>
            <a:endParaRPr lang="en-GB"/>
          </a:p>
        </p:txBody>
      </p:sp>
      <p:sp>
        <p:nvSpPr>
          <p:cNvPr id="7" name="Slide Number Placeholder 6">
            <a:extLst>
              <a:ext uri="{FF2B5EF4-FFF2-40B4-BE49-F238E27FC236}">
                <a16:creationId xmlns:a16="http://schemas.microsoft.com/office/drawing/2014/main" id="{6C9B2F69-6CCF-EA4B-91EA-C8F20003911D}"/>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387102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9CB1-30C0-784C-A8E0-87743B820EE6}"/>
              </a:ext>
            </a:extLst>
          </p:cNvPr>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37CD942-8C16-8C4C-AFC7-04058D2C6D0B}"/>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8B50A0F5-6EEC-0549-936C-E1B12D5EA88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7CC9A1-1076-7449-9D7A-D38540C88A34}"/>
              </a:ext>
            </a:extLst>
          </p:cNvPr>
          <p:cNvSpPr>
            <a:spLocks noGrp="1"/>
          </p:cNvSpPr>
          <p:nvPr>
            <p:ph type="dt" sz="half" idx="10"/>
          </p:nvPr>
        </p:nvSpPr>
        <p:spPr/>
        <p:txBody>
          <a:bodyPr/>
          <a:lstStyle>
            <a:lvl1pPr>
              <a:defRPr/>
            </a:lvl1pPr>
          </a:lstStyle>
          <a:p>
            <a:fld id="{8369BB91-C80E-2C43-B574-8829579C1513}" type="datetimeFigureOut">
              <a:rPr lang="en-GB" smtClean="0"/>
              <a:t>21/03/2018</a:t>
            </a:fld>
            <a:endParaRPr lang="en-GB"/>
          </a:p>
        </p:txBody>
      </p:sp>
      <p:sp>
        <p:nvSpPr>
          <p:cNvPr id="6" name="Footer Placeholder 5">
            <a:extLst>
              <a:ext uri="{FF2B5EF4-FFF2-40B4-BE49-F238E27FC236}">
                <a16:creationId xmlns:a16="http://schemas.microsoft.com/office/drawing/2014/main" id="{90E5A93A-68EE-C341-8F84-81EF4BAB9DBA}"/>
              </a:ext>
            </a:extLst>
          </p:cNvPr>
          <p:cNvSpPr>
            <a:spLocks noGrp="1"/>
          </p:cNvSpPr>
          <p:nvPr>
            <p:ph type="ftr" sz="quarter" idx="11"/>
          </p:nvPr>
        </p:nvSpPr>
        <p:spPr/>
        <p:txBody>
          <a:bodyPr/>
          <a:lstStyle>
            <a:lvl1pPr>
              <a:defRPr/>
            </a:lvl1pPr>
          </a:lstStyle>
          <a:p>
            <a:endParaRPr lang="en-GB"/>
          </a:p>
        </p:txBody>
      </p:sp>
      <p:sp>
        <p:nvSpPr>
          <p:cNvPr id="7" name="Slide Number Placeholder 6">
            <a:extLst>
              <a:ext uri="{FF2B5EF4-FFF2-40B4-BE49-F238E27FC236}">
                <a16:creationId xmlns:a16="http://schemas.microsoft.com/office/drawing/2014/main" id="{B240B056-8CDF-9E40-A42A-CC930210DCAE}"/>
              </a:ext>
            </a:extLst>
          </p:cNvPr>
          <p:cNvSpPr>
            <a:spLocks noGrp="1"/>
          </p:cNvSpPr>
          <p:nvPr>
            <p:ph type="sldNum" sz="quarter" idx="12"/>
          </p:nvPr>
        </p:nvSpPr>
        <p:spPr/>
        <p:txBody>
          <a:bodyPr/>
          <a:lstStyle>
            <a:lvl1pPr>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3690439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6B8B"/>
            </a:gs>
            <a:gs pos="0">
              <a:srgbClr val="005C84"/>
            </a:gs>
            <a:gs pos="100000">
              <a:srgbClr val="007C92"/>
            </a:gs>
          </a:gsLst>
          <a:lin ang="5400000" scaled="1"/>
          <a:tileRect/>
        </a:gradFill>
        <a:effectLst/>
      </p:bgPr>
    </p:bg>
    <p:spTree>
      <p:nvGrpSpPr>
        <p:cNvPr id="1" name=""/>
        <p:cNvGrpSpPr/>
        <p:nvPr/>
      </p:nvGrpSpPr>
      <p:grpSpPr>
        <a:xfrm>
          <a:off x="0" y="0"/>
          <a:ext cx="0" cy="0"/>
          <a:chOff x="0" y="0"/>
          <a:chExt cx="0" cy="0"/>
        </a:xfrm>
      </p:grpSpPr>
      <p:sp>
        <p:nvSpPr>
          <p:cNvPr id="4100" name="Rectangle 4">
            <a:extLst>
              <a:ext uri="{FF2B5EF4-FFF2-40B4-BE49-F238E27FC236}">
                <a16:creationId xmlns:a16="http://schemas.microsoft.com/office/drawing/2014/main" id="{767BE224-66E2-3B44-8CAF-00334828220C}"/>
              </a:ext>
            </a:extLst>
          </p:cNvPr>
          <p:cNvSpPr>
            <a:spLocks noGrp="1" noChangeArrowheads="1"/>
          </p:cNvSpPr>
          <p:nvPr>
            <p:ph type="title"/>
          </p:nvPr>
        </p:nvSpPr>
        <p:spPr bwMode="auto">
          <a:xfrm>
            <a:off x="478367" y="0"/>
            <a:ext cx="11235267" cy="1341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4101" name="Rectangle 5">
            <a:extLst>
              <a:ext uri="{FF2B5EF4-FFF2-40B4-BE49-F238E27FC236}">
                <a16:creationId xmlns:a16="http://schemas.microsoft.com/office/drawing/2014/main" id="{B5096BE6-D5EF-A847-B1EE-AD3E95697EB9}"/>
              </a:ext>
            </a:extLst>
          </p:cNvPr>
          <p:cNvSpPr>
            <a:spLocks noGrp="1" noChangeArrowheads="1"/>
          </p:cNvSpPr>
          <p:nvPr>
            <p:ph type="body" idx="1"/>
          </p:nvPr>
        </p:nvSpPr>
        <p:spPr bwMode="auto">
          <a:xfrm>
            <a:off x="478367" y="1700213"/>
            <a:ext cx="11235267" cy="450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102" name="Rectangle 6">
            <a:extLst>
              <a:ext uri="{FF2B5EF4-FFF2-40B4-BE49-F238E27FC236}">
                <a16:creationId xmlns:a16="http://schemas.microsoft.com/office/drawing/2014/main" id="{A5254D57-8F01-4A4E-8953-8A1130BC41FF}"/>
              </a:ext>
            </a:extLst>
          </p:cNvPr>
          <p:cNvSpPr>
            <a:spLocks noGrp="1" noChangeArrowheads="1"/>
          </p:cNvSpPr>
          <p:nvPr>
            <p:ph type="dt" sz="half" idx="2"/>
          </p:nvPr>
        </p:nvSpPr>
        <p:spPr bwMode="auto">
          <a:xfrm>
            <a:off x="478367" y="6308726"/>
            <a:ext cx="2540000"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a:defRPr sz="1400">
                <a:solidFill>
                  <a:schemeClr val="tx1"/>
                </a:solidFill>
              </a:defRPr>
            </a:lvl1pPr>
          </a:lstStyle>
          <a:p>
            <a:fld id="{8369BB91-C80E-2C43-B574-8829579C1513}" type="datetimeFigureOut">
              <a:rPr lang="en-GB" smtClean="0"/>
              <a:t>21/03/2018</a:t>
            </a:fld>
            <a:endParaRPr lang="en-GB"/>
          </a:p>
        </p:txBody>
      </p:sp>
      <p:sp>
        <p:nvSpPr>
          <p:cNvPr id="4103" name="Rectangle 7">
            <a:extLst>
              <a:ext uri="{FF2B5EF4-FFF2-40B4-BE49-F238E27FC236}">
                <a16:creationId xmlns:a16="http://schemas.microsoft.com/office/drawing/2014/main" id="{4F6005C5-9A48-1F42-AF29-8624F06AE3F3}"/>
              </a:ext>
            </a:extLst>
          </p:cNvPr>
          <p:cNvSpPr>
            <a:spLocks noGrp="1" noChangeArrowheads="1"/>
          </p:cNvSpPr>
          <p:nvPr>
            <p:ph type="ftr" sz="quarter" idx="3"/>
          </p:nvPr>
        </p:nvSpPr>
        <p:spPr bwMode="auto">
          <a:xfrm>
            <a:off x="3024717" y="6308726"/>
            <a:ext cx="6144683"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defRPr sz="1400">
                <a:solidFill>
                  <a:schemeClr val="tx1"/>
                </a:solidFill>
              </a:defRPr>
            </a:lvl1pPr>
          </a:lstStyle>
          <a:p>
            <a:endParaRPr lang="en-GB"/>
          </a:p>
        </p:txBody>
      </p:sp>
      <p:sp>
        <p:nvSpPr>
          <p:cNvPr id="4104" name="Rectangle 8">
            <a:extLst>
              <a:ext uri="{FF2B5EF4-FFF2-40B4-BE49-F238E27FC236}">
                <a16:creationId xmlns:a16="http://schemas.microsoft.com/office/drawing/2014/main" id="{C807DEE7-6E37-234E-8FB8-2EBD40FF1031}"/>
              </a:ext>
            </a:extLst>
          </p:cNvPr>
          <p:cNvSpPr>
            <a:spLocks noGrp="1" noChangeArrowheads="1"/>
          </p:cNvSpPr>
          <p:nvPr>
            <p:ph type="sldNum" sz="quarter" idx="4"/>
          </p:nvPr>
        </p:nvSpPr>
        <p:spPr bwMode="auto">
          <a:xfrm>
            <a:off x="9169401" y="6308726"/>
            <a:ext cx="2544233"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r">
              <a:defRPr sz="1400">
                <a:solidFill>
                  <a:schemeClr val="tx1"/>
                </a:solidFill>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1781385073"/>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3600" b="1" kern="1200">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2pPr>
      <a:lvl3pPr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3pPr>
      <a:lvl4pPr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4pPr>
      <a:lvl5pPr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5pPr>
      <a:lvl6pPr marL="457200"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6pPr>
      <a:lvl7pPr marL="914400"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7pPr>
      <a:lvl8pPr marL="1371600"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8pPr>
      <a:lvl9pPr marL="1828800" algn="l" rtl="0" eaLnBrk="1" fontAlgn="base" hangingPunct="1">
        <a:spcBef>
          <a:spcPct val="0"/>
        </a:spcBef>
        <a:spcAft>
          <a:spcPct val="0"/>
        </a:spcAft>
        <a:defRPr sz="3600" b="1">
          <a:solidFill>
            <a:schemeClr val="tx2"/>
          </a:solidFill>
          <a:latin typeface="Lucida Sans" panose="020B0602030504020204" pitchFamily="34" charset="77"/>
          <a:ea typeface="ＭＳ Ｐゴシック" panose="020B0600070205080204" pitchFamily="34" charset="-128"/>
        </a:defRPr>
      </a:lvl9pPr>
    </p:titleStyle>
    <p:bodyStyle>
      <a:lvl1pPr marL="271463" indent="-271463" algn="l" rtl="0" eaLnBrk="1" fontAlgn="base" hangingPunct="1">
        <a:spcBef>
          <a:spcPct val="70000"/>
        </a:spcBef>
        <a:spcAft>
          <a:spcPct val="0"/>
        </a:spcAft>
        <a:buClr>
          <a:schemeClr val="tx2"/>
        </a:buClr>
        <a:buFont typeface="Wingdings" pitchFamily="2" charset="2"/>
        <a:buChar char="§"/>
        <a:defRPr sz="3000" kern="1200">
          <a:solidFill>
            <a:schemeClr val="tx1"/>
          </a:solidFill>
          <a:latin typeface="+mn-lt"/>
          <a:ea typeface="+mn-ea"/>
          <a:cs typeface="+mn-cs"/>
        </a:defRPr>
      </a:lvl1pPr>
      <a:lvl2pPr marL="809625" indent="-358775" algn="l" rtl="0" eaLnBrk="1" fontAlgn="base" hangingPunct="1">
        <a:lnSpc>
          <a:spcPct val="90000"/>
        </a:lnSpc>
        <a:spcBef>
          <a:spcPct val="3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257300" indent="-268288" algn="l" rtl="0" eaLnBrk="1" fontAlgn="base" hangingPunct="1">
        <a:lnSpc>
          <a:spcPct val="90000"/>
        </a:lnSpc>
        <a:spcBef>
          <a:spcPct val="30000"/>
        </a:spcBef>
        <a:spcAft>
          <a:spcPct val="0"/>
        </a:spcAft>
        <a:buClr>
          <a:schemeClr val="tx2"/>
        </a:buClr>
        <a:buFont typeface="Symbol" pitchFamily="2" charset="2"/>
        <a:buChar char="·"/>
        <a:defRPr sz="2400" kern="1200">
          <a:solidFill>
            <a:schemeClr val="tx1"/>
          </a:solidFill>
          <a:latin typeface="+mn-lt"/>
          <a:ea typeface="+mn-ea"/>
          <a:cs typeface="+mn-cs"/>
        </a:defRPr>
      </a:lvl3pPr>
      <a:lvl4pPr marL="1704975" indent="-268288" algn="l" rtl="0" eaLnBrk="1" fontAlgn="base" hangingPunct="1">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4pPr>
      <a:lvl5pPr marL="2152650" indent="-268288" algn="l" rtl="0" eaLnBrk="1" fontAlgn="base" hangingPunct="1">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6B8B"/>
            </a:gs>
            <a:gs pos="0">
              <a:srgbClr val="005C84"/>
            </a:gs>
            <a:gs pos="100000">
              <a:srgbClr val="007C92"/>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08C43-6E34-9544-9430-56CB27763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3BF427-63C3-5A47-BE13-FE5D3CEA4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42CE9A-91B6-7A42-92A4-0F6B88F8B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69BB91-C80E-2C43-B574-8829579C1513}" type="datetimeFigureOut">
              <a:rPr lang="en-GB" smtClean="0"/>
              <a:t>21/03/2018</a:t>
            </a:fld>
            <a:endParaRPr lang="en-GB"/>
          </a:p>
        </p:txBody>
      </p:sp>
      <p:sp>
        <p:nvSpPr>
          <p:cNvPr id="5" name="Footer Placeholder 4">
            <a:extLst>
              <a:ext uri="{FF2B5EF4-FFF2-40B4-BE49-F238E27FC236}">
                <a16:creationId xmlns:a16="http://schemas.microsoft.com/office/drawing/2014/main" id="{216B948F-AE1F-0649-B72D-D218D1D5B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A9751FB-6735-3F49-A97E-EEACFB578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1D9D5-C2CB-CD44-AF4D-8D4AA1D7A6AB}" type="slidenum">
              <a:rPr lang="en-GB" smtClean="0"/>
              <a:t>‹#›</a:t>
            </a:fld>
            <a:endParaRPr lang="en-GB"/>
          </a:p>
        </p:txBody>
      </p:sp>
    </p:spTree>
    <p:extLst>
      <p:ext uri="{BB962C8B-B14F-4D97-AF65-F5344CB8AC3E}">
        <p14:creationId xmlns:p14="http://schemas.microsoft.com/office/powerpoint/2010/main" val="2487284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3.tiff"/></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tiff"/><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planet-understanding-the-amazon-from-space" TargetMode="External"/><Relationship Id="rId2" Type="http://schemas.openxmlformats.org/officeDocument/2006/relationships/hyperlink" Target="https://www.kaggle.com/c/dstl-satellite-imagery-feature-detection" TargetMode="Externa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1.tiff"/><Relationship Id="rId4" Type="http://schemas.openxmlformats.org/officeDocument/2006/relationships/hyperlink" Target="http://cs231n.github.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hyperlink" Target="http://cs231n.github.io/neural-networks-1/" TargetMode="External"/><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3.tiff"/><Relationship Id="rId4"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36E2-D96F-104E-838C-CC16C80E4361}"/>
              </a:ext>
            </a:extLst>
          </p:cNvPr>
          <p:cNvSpPr>
            <a:spLocks noGrp="1"/>
          </p:cNvSpPr>
          <p:nvPr>
            <p:ph type="ctrTitle"/>
          </p:nvPr>
        </p:nvSpPr>
        <p:spPr>
          <a:xfrm>
            <a:off x="1524000" y="2215667"/>
            <a:ext cx="9144000" cy="2387600"/>
          </a:xfrm>
        </p:spPr>
        <p:txBody>
          <a:bodyPr>
            <a:noAutofit/>
          </a:bodyPr>
          <a:lstStyle/>
          <a:p>
            <a:pPr fontAlgn="base">
              <a:spcAft>
                <a:spcPct val="0"/>
              </a:spcAft>
            </a:pPr>
            <a:r>
              <a:rPr lang="en-GB" altLang="en-US" sz="4800" dirty="0">
                <a:solidFill>
                  <a:srgbClr val="FFFFFF"/>
                </a:solidFill>
                <a:latin typeface="Lucida Sans"/>
                <a:ea typeface="ＭＳ Ｐゴシック"/>
              </a:rPr>
              <a:t>Tackling the </a:t>
            </a:r>
            <a:r>
              <a:rPr lang="en-GB" altLang="en-US" sz="4800" b="1" dirty="0">
                <a:solidFill>
                  <a:srgbClr val="FFFFFF"/>
                </a:solidFill>
                <a:latin typeface="Lucida Sans"/>
                <a:ea typeface="ＭＳ Ｐゴシック"/>
              </a:rPr>
              <a:t>Small Data</a:t>
            </a:r>
            <a:r>
              <a:rPr lang="en-GB" altLang="en-US" sz="4800" dirty="0">
                <a:solidFill>
                  <a:srgbClr val="FFFFFF"/>
                </a:solidFill>
                <a:latin typeface="Lucida Sans"/>
                <a:ea typeface="ＭＳ Ｐゴシック"/>
              </a:rPr>
              <a:t> Problem in Deep Learning with Multi-Sensor Approaches.</a:t>
            </a:r>
          </a:p>
        </p:txBody>
      </p:sp>
      <p:sp>
        <p:nvSpPr>
          <p:cNvPr id="8" name="Rectangle 3">
            <a:extLst>
              <a:ext uri="{FF2B5EF4-FFF2-40B4-BE49-F238E27FC236}">
                <a16:creationId xmlns:a16="http://schemas.microsoft.com/office/drawing/2014/main" id="{D58BE35A-F2C5-584C-B62E-EC98A634CB65}"/>
              </a:ext>
            </a:extLst>
          </p:cNvPr>
          <p:cNvSpPr txBox="1">
            <a:spLocks noChangeArrowheads="1"/>
          </p:cNvSpPr>
          <p:nvPr/>
        </p:nvSpPr>
        <p:spPr bwMode="auto">
          <a:xfrm>
            <a:off x="358775" y="4727158"/>
            <a:ext cx="8426450" cy="179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0" indent="0" algn="l" rtl="0" fontAlgn="base">
              <a:lnSpc>
                <a:spcPct val="90000"/>
              </a:lnSpc>
              <a:spcBef>
                <a:spcPct val="0"/>
              </a:spcBef>
              <a:spcAft>
                <a:spcPct val="45000"/>
              </a:spcAft>
              <a:buClr>
                <a:schemeClr val="tx2"/>
              </a:buClr>
              <a:buFont typeface="Wingdings" pitchFamily="2" charset="2"/>
              <a:buNone/>
              <a:defRPr sz="3600" kern="1200">
                <a:solidFill>
                  <a:schemeClr val="tx2"/>
                </a:solidFill>
                <a:latin typeface="+mn-lt"/>
                <a:ea typeface="+mn-ea"/>
                <a:cs typeface="+mn-cs"/>
              </a:defRPr>
            </a:lvl1pPr>
            <a:lvl2pPr marL="809625" indent="-358775" algn="l" rtl="0" fontAlgn="base">
              <a:lnSpc>
                <a:spcPct val="90000"/>
              </a:lnSpc>
              <a:spcBef>
                <a:spcPct val="3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257300" indent="-268288" algn="l" rtl="0" fontAlgn="base">
              <a:lnSpc>
                <a:spcPct val="90000"/>
              </a:lnSpc>
              <a:spcBef>
                <a:spcPct val="30000"/>
              </a:spcBef>
              <a:spcAft>
                <a:spcPct val="0"/>
              </a:spcAft>
              <a:buClr>
                <a:schemeClr val="tx2"/>
              </a:buClr>
              <a:buFont typeface="Symbol" pitchFamily="2" charset="2"/>
              <a:buChar char="·"/>
              <a:defRPr sz="2400" kern="1200">
                <a:solidFill>
                  <a:schemeClr val="tx1"/>
                </a:solidFill>
                <a:latin typeface="+mn-lt"/>
                <a:ea typeface="+mn-ea"/>
                <a:cs typeface="+mn-cs"/>
              </a:defRPr>
            </a:lvl3pPr>
            <a:lvl4pPr marL="1704975" indent="-268288" algn="l" rtl="0" fontAlgn="base">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4pPr>
            <a:lvl5pPr marL="2152650" indent="-268288" algn="l" rtl="0" fontAlgn="base">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45000"/>
              </a:spcAft>
              <a:buClr>
                <a:srgbClr val="CCE5E9"/>
              </a:buClr>
              <a:buSzTx/>
              <a:buFont typeface="Wingdings" pitchFamily="2" charset="2"/>
              <a:buNone/>
              <a:tabLst/>
              <a:defRPr/>
            </a:pPr>
            <a:r>
              <a:rPr kumimoji="0" lang="en-GB" altLang="en-US" sz="2800" b="0" i="0" u="none" strike="noStrike" kern="1200" cap="none" spc="0" normalizeH="0" baseline="0" noProof="0" dirty="0">
                <a:ln>
                  <a:noFill/>
                </a:ln>
                <a:solidFill>
                  <a:srgbClr val="CCE5E9"/>
                </a:solidFill>
                <a:effectLst/>
                <a:uLnTx/>
                <a:uFillTx/>
                <a:latin typeface="Lucida Sans"/>
                <a:ea typeface="ＭＳ Ｐゴシック"/>
                <a:cs typeface="+mn-cs"/>
              </a:rPr>
              <a:t>Iris Kramer</a:t>
            </a:r>
          </a:p>
          <a:p>
            <a:pPr>
              <a:buClr>
                <a:srgbClr val="CCE5E9"/>
              </a:buClr>
            </a:pPr>
            <a:r>
              <a:rPr lang="en-GB" altLang="en-US" sz="2000" dirty="0">
                <a:ln>
                  <a:solidFill>
                    <a:schemeClr val="bg1">
                      <a:alpha val="9000"/>
                    </a:schemeClr>
                  </a:solidFill>
                </a:ln>
                <a:solidFill>
                  <a:srgbClr val="DDE4ED"/>
                </a:solidFill>
                <a:latin typeface="Lucida Sans" panose="020B0602030504020204" pitchFamily="34" charset="77"/>
                <a:ea typeface="Georgia" charset="0"/>
                <a:cs typeface="Georgia" charset="0"/>
              </a:rPr>
              <a:t>Supervised by Jonathon Hare &amp; Adam </a:t>
            </a:r>
            <a:r>
              <a:rPr lang="en-GB" altLang="en-US" sz="2000" dirty="0" err="1">
                <a:ln>
                  <a:solidFill>
                    <a:schemeClr val="bg1">
                      <a:alpha val="9000"/>
                    </a:schemeClr>
                  </a:solidFill>
                </a:ln>
                <a:solidFill>
                  <a:srgbClr val="DDE4ED"/>
                </a:solidFill>
                <a:latin typeface="Lucida Sans" panose="020B0602030504020204" pitchFamily="34" charset="77"/>
                <a:ea typeface="Georgia" charset="0"/>
                <a:cs typeface="Georgia" charset="0"/>
              </a:rPr>
              <a:t>Prugel</a:t>
            </a:r>
            <a:r>
              <a:rPr lang="en-GB" altLang="en-US" sz="2000" dirty="0">
                <a:ln>
                  <a:solidFill>
                    <a:schemeClr val="bg1">
                      <a:alpha val="9000"/>
                    </a:schemeClr>
                  </a:solidFill>
                </a:ln>
                <a:solidFill>
                  <a:srgbClr val="DDE4ED"/>
                </a:solidFill>
                <a:latin typeface="Lucida Sans" panose="020B0602030504020204" pitchFamily="34" charset="77"/>
                <a:ea typeface="Georgia" charset="0"/>
                <a:cs typeface="Georgia" charset="0"/>
              </a:rPr>
              <a:t>-Bennett</a:t>
            </a:r>
          </a:p>
          <a:p>
            <a:pPr lvl="0">
              <a:buClr>
                <a:srgbClr val="CCE5E9"/>
              </a:buClr>
            </a:pPr>
            <a:r>
              <a:rPr lang="en-GB" altLang="en-US" sz="1800" dirty="0">
                <a:solidFill>
                  <a:srgbClr val="CCE5E9"/>
                </a:solidFill>
                <a:latin typeface="Lucida Sans" panose="020B0602030504020204" pitchFamily="34" charset="77"/>
                <a:ea typeface="ＭＳ Ｐゴシック"/>
              </a:rPr>
              <a:t>Vision, Learning and Control</a:t>
            </a:r>
          </a:p>
          <a:p>
            <a:pPr lvl="0">
              <a:buClr>
                <a:srgbClr val="CCE5E9"/>
              </a:buClr>
            </a:pPr>
            <a:r>
              <a:rPr lang="en-GB" altLang="en-US" sz="1800" dirty="0">
                <a:solidFill>
                  <a:srgbClr val="CCE5E9"/>
                </a:solidFill>
                <a:latin typeface="Lucida Sans" panose="020B0602030504020204" pitchFamily="34" charset="77"/>
                <a:ea typeface="ＭＳ Ｐゴシック"/>
              </a:rPr>
              <a:t>Electronics &amp; Computer Science</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2"/>
          <a:stretch>
            <a:fillRect/>
          </a:stretch>
        </p:blipFill>
        <p:spPr>
          <a:xfrm>
            <a:off x="7527828" y="482489"/>
            <a:ext cx="4186128" cy="925134"/>
          </a:xfrm>
          <a:prstGeom prst="rect">
            <a:avLst/>
          </a:prstGeom>
          <a:noFill/>
        </p:spPr>
      </p:pic>
      <p:pic>
        <p:nvPicPr>
          <p:cNvPr id="12" name="Picture 11">
            <a:extLst>
              <a:ext uri="{FF2B5EF4-FFF2-40B4-BE49-F238E27FC236}">
                <a16:creationId xmlns:a16="http://schemas.microsoft.com/office/drawing/2014/main" id="{8F22A623-1B5C-E44A-A49C-8E51CC7056DA}"/>
              </a:ext>
            </a:extLst>
          </p:cNvPr>
          <p:cNvPicPr>
            <a:picLocks noChangeAspect="1"/>
          </p:cNvPicPr>
          <p:nvPr/>
        </p:nvPicPr>
        <p:blipFill rotWithShape="1">
          <a:blip r:embed="rId3">
            <a:alphaModFix amt="72000"/>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1301" t="-5466" b="-3431"/>
          <a:stretch/>
        </p:blipFill>
        <p:spPr>
          <a:xfrm>
            <a:off x="358775" y="477078"/>
            <a:ext cx="3570770" cy="930545"/>
          </a:xfrm>
          <a:prstGeom prst="rect">
            <a:avLst/>
          </a:prstGeom>
          <a:noFill/>
        </p:spPr>
      </p:pic>
      <p:sp>
        <p:nvSpPr>
          <p:cNvPr id="3" name="Rectangle 2">
            <a:extLst>
              <a:ext uri="{FF2B5EF4-FFF2-40B4-BE49-F238E27FC236}">
                <a16:creationId xmlns:a16="http://schemas.microsoft.com/office/drawing/2014/main" id="{31C5F4C0-A6D8-A349-8AA3-4868468AF6BD}"/>
              </a:ext>
            </a:extLst>
          </p:cNvPr>
          <p:cNvSpPr/>
          <p:nvPr/>
        </p:nvSpPr>
        <p:spPr>
          <a:xfrm>
            <a:off x="7215810" y="5367821"/>
            <a:ext cx="4498146" cy="1089529"/>
          </a:xfrm>
          <a:prstGeom prst="rect">
            <a:avLst/>
          </a:prstGeom>
        </p:spPr>
        <p:txBody>
          <a:bodyPr wrap="square">
            <a:spAutoFit/>
          </a:bodyPr>
          <a:lstStyle/>
          <a:p>
            <a:pPr lvl="0" algn="r" fontAlgn="base">
              <a:lnSpc>
                <a:spcPct val="90000"/>
              </a:lnSpc>
              <a:spcBef>
                <a:spcPct val="0"/>
              </a:spcBef>
              <a:spcAft>
                <a:spcPct val="45000"/>
              </a:spcAft>
              <a:buClr>
                <a:srgbClr val="CCE5E9"/>
              </a:buClr>
              <a:defRPr/>
            </a:pPr>
            <a:r>
              <a:rPr lang="en-GB" altLang="en-US" dirty="0" err="1">
                <a:solidFill>
                  <a:srgbClr val="CCE5E9"/>
                </a:solidFill>
                <a:latin typeface="Lucida Sans"/>
                <a:ea typeface="ＭＳ Ｐゴシック"/>
              </a:rPr>
              <a:t>i.kramer@soton.ac.uk</a:t>
            </a:r>
            <a:endParaRPr lang="en-GB" altLang="en-US" dirty="0">
              <a:solidFill>
                <a:srgbClr val="CCE5E9"/>
              </a:solidFill>
              <a:latin typeface="Lucida Sans"/>
              <a:ea typeface="ＭＳ Ｐゴシック"/>
            </a:endParaRPr>
          </a:p>
          <a:p>
            <a:pPr lvl="0" algn="r" fontAlgn="base">
              <a:lnSpc>
                <a:spcPct val="90000"/>
              </a:lnSpc>
              <a:spcBef>
                <a:spcPct val="0"/>
              </a:spcBef>
              <a:spcAft>
                <a:spcPct val="45000"/>
              </a:spcAft>
              <a:buClr>
                <a:srgbClr val="CCE5E9"/>
              </a:buClr>
              <a:defRPr/>
            </a:pPr>
            <a:r>
              <a:rPr lang="en-GB" altLang="en-US" dirty="0">
                <a:solidFill>
                  <a:srgbClr val="CCE5E9"/>
                </a:solidFill>
                <a:latin typeface="Lucida Sans"/>
                <a:ea typeface="ＭＳ Ｐゴシック"/>
              </a:rPr>
              <a:t>@</a:t>
            </a:r>
            <a:r>
              <a:rPr lang="en-GB" altLang="en-US" dirty="0" err="1">
                <a:solidFill>
                  <a:srgbClr val="CCE5E9"/>
                </a:solidFill>
                <a:latin typeface="Lucida Sans"/>
                <a:ea typeface="ＭＳ Ｐゴシック"/>
              </a:rPr>
              <a:t>ickramer</a:t>
            </a:r>
            <a:endParaRPr lang="en-GB" altLang="en-US" dirty="0">
              <a:solidFill>
                <a:srgbClr val="CCE5E9"/>
              </a:solidFill>
              <a:latin typeface="Lucida Sans"/>
              <a:ea typeface="ＭＳ Ｐゴシック"/>
            </a:endParaRPr>
          </a:p>
          <a:p>
            <a:pPr algn="r" fontAlgn="base">
              <a:lnSpc>
                <a:spcPct val="90000"/>
              </a:lnSpc>
              <a:spcBef>
                <a:spcPct val="0"/>
              </a:spcBef>
              <a:spcAft>
                <a:spcPct val="45000"/>
              </a:spcAft>
              <a:buClr>
                <a:srgbClr val="CCE5E9"/>
              </a:buClr>
              <a:defRPr/>
            </a:pPr>
            <a:r>
              <a:rPr lang="en-GB" altLang="en-US" dirty="0">
                <a:solidFill>
                  <a:srgbClr val="CCE5E9"/>
                </a:solidFill>
                <a:latin typeface="Lucida Sans"/>
                <a:ea typeface="ＭＳ Ｐゴシック"/>
              </a:rPr>
              <a:t>CAA 2018 - Tuesday 20 March</a:t>
            </a:r>
          </a:p>
        </p:txBody>
      </p:sp>
    </p:spTree>
    <p:extLst>
      <p:ext uri="{BB962C8B-B14F-4D97-AF65-F5344CB8AC3E}">
        <p14:creationId xmlns:p14="http://schemas.microsoft.com/office/powerpoint/2010/main" val="808057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0" y="1943931"/>
            <a:ext cx="10875755" cy="3267110"/>
          </a:xfrm>
        </p:spPr>
        <p:txBody>
          <a:bodyPr/>
          <a:lstStyle/>
          <a:p>
            <a:r>
              <a:rPr lang="en-GB" b="1" dirty="0"/>
              <a:t>Batch size </a:t>
            </a:r>
            <a:r>
              <a:rPr lang="en-GB" dirty="0"/>
              <a:t>- not too large </a:t>
            </a:r>
          </a:p>
          <a:p>
            <a:r>
              <a:rPr lang="en-GB" dirty="0"/>
              <a:t>Critically assess your </a:t>
            </a:r>
            <a:r>
              <a:rPr lang="en-GB" b="1" dirty="0"/>
              <a:t>learning rate – </a:t>
            </a:r>
            <a:r>
              <a:rPr lang="en-GB" dirty="0"/>
              <a:t>don’t</a:t>
            </a:r>
            <a:r>
              <a:rPr lang="en-GB" b="1" dirty="0"/>
              <a:t> </a:t>
            </a:r>
            <a:r>
              <a:rPr lang="en-GB" dirty="0"/>
              <a:t>start</a:t>
            </a:r>
            <a:r>
              <a:rPr lang="en-GB" b="1" dirty="0"/>
              <a:t> </a:t>
            </a:r>
            <a:r>
              <a:rPr lang="en-GB" dirty="0"/>
              <a:t>too high </a:t>
            </a:r>
          </a:p>
          <a:p>
            <a:pPr lvl="1"/>
            <a:r>
              <a:rPr lang="en-GB" dirty="0"/>
              <a:t>Use a learning rate finder </a:t>
            </a:r>
          </a:p>
          <a:p>
            <a:pPr lvl="2"/>
            <a:r>
              <a:rPr lang="en-GB" sz="1200" dirty="0"/>
              <a:t>Smith, Leslie N. "Cyclical learning rates for training neural networks." </a:t>
            </a:r>
            <a:r>
              <a:rPr lang="en-GB" sz="1200" i="1" dirty="0"/>
              <a:t>Applications of Computer Vision (WACV), 2017 IEEE Winter Conference on</a:t>
            </a:r>
            <a:r>
              <a:rPr lang="en-GB" sz="1200" dirty="0"/>
              <a:t>. IEEE, 2017.</a:t>
            </a:r>
            <a:endParaRPr lang="en-GB" sz="1200" i="1"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79678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Tune hyper-parameters</a:t>
            </a:r>
            <a:endParaRPr kumimoji="0" lang="en-GB" sz="440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2" name="Picture 1">
            <a:extLst>
              <a:ext uri="{FF2B5EF4-FFF2-40B4-BE49-F238E27FC236}">
                <a16:creationId xmlns:a16="http://schemas.microsoft.com/office/drawing/2014/main" id="{C292931C-EF8C-654B-BE3E-CFC0926F22FB}"/>
              </a:ext>
            </a:extLst>
          </p:cNvPr>
          <p:cNvPicPr>
            <a:picLocks noChangeAspect="1"/>
          </p:cNvPicPr>
          <p:nvPr/>
        </p:nvPicPr>
        <p:blipFill>
          <a:blip r:embed="rId5"/>
          <a:stretch>
            <a:fillRect/>
          </a:stretch>
        </p:blipFill>
        <p:spPr>
          <a:xfrm>
            <a:off x="539196" y="4427060"/>
            <a:ext cx="4649028" cy="1848341"/>
          </a:xfrm>
          <a:prstGeom prst="rect">
            <a:avLst/>
          </a:prstGeom>
        </p:spPr>
      </p:pic>
      <p:pic>
        <p:nvPicPr>
          <p:cNvPr id="3" name="Picture 2">
            <a:extLst>
              <a:ext uri="{FF2B5EF4-FFF2-40B4-BE49-F238E27FC236}">
                <a16:creationId xmlns:a16="http://schemas.microsoft.com/office/drawing/2014/main" id="{DED4A84D-5C73-5B4E-958D-2538178337FD}"/>
              </a:ext>
            </a:extLst>
          </p:cNvPr>
          <p:cNvPicPr>
            <a:picLocks noChangeAspect="1"/>
          </p:cNvPicPr>
          <p:nvPr/>
        </p:nvPicPr>
        <p:blipFill>
          <a:blip r:embed="rId6"/>
          <a:stretch>
            <a:fillRect/>
          </a:stretch>
        </p:blipFill>
        <p:spPr>
          <a:xfrm>
            <a:off x="5666132" y="4420019"/>
            <a:ext cx="4271178" cy="1902179"/>
          </a:xfrm>
          <a:prstGeom prst="rect">
            <a:avLst/>
          </a:prstGeom>
        </p:spPr>
      </p:pic>
      <p:sp>
        <p:nvSpPr>
          <p:cNvPr id="5" name="Rectangle 4">
            <a:extLst>
              <a:ext uri="{FF2B5EF4-FFF2-40B4-BE49-F238E27FC236}">
                <a16:creationId xmlns:a16="http://schemas.microsoft.com/office/drawing/2014/main" id="{6A971C1D-282D-1949-ADFB-10FCA65218B5}"/>
              </a:ext>
            </a:extLst>
          </p:cNvPr>
          <p:cNvSpPr/>
          <p:nvPr/>
        </p:nvSpPr>
        <p:spPr>
          <a:xfrm>
            <a:off x="5617956" y="6346467"/>
            <a:ext cx="4319354" cy="430887"/>
          </a:xfrm>
          <a:prstGeom prst="rect">
            <a:avLst/>
          </a:prstGeom>
        </p:spPr>
        <p:txBody>
          <a:bodyPr wrap="square">
            <a:spAutoFit/>
          </a:bodyPr>
          <a:lstStyle/>
          <a:p>
            <a:r>
              <a:rPr lang="en-GB" sz="1100" b="0" i="0" dirty="0">
                <a:effectLst/>
              </a:rPr>
              <a:t>Huang, Gao, et al. "Snapshot ensembles: Train 1, get M for free." </a:t>
            </a:r>
            <a:r>
              <a:rPr lang="en-GB" sz="1100" b="0" i="1" dirty="0" err="1">
                <a:effectLst/>
              </a:rPr>
              <a:t>arXiv</a:t>
            </a:r>
            <a:r>
              <a:rPr lang="en-GB" sz="1100" b="0" i="1" dirty="0">
                <a:effectLst/>
              </a:rPr>
              <a:t> preprint arXiv:1704.00109</a:t>
            </a:r>
            <a:r>
              <a:rPr lang="en-GB" sz="1100" b="0" i="0" dirty="0">
                <a:effectLst/>
              </a:rPr>
              <a:t> (2017). </a:t>
            </a:r>
            <a:endParaRPr lang="en-GB" sz="1100" dirty="0"/>
          </a:p>
        </p:txBody>
      </p:sp>
      <p:sp>
        <p:nvSpPr>
          <p:cNvPr id="6" name="Rectangle 5">
            <a:extLst>
              <a:ext uri="{FF2B5EF4-FFF2-40B4-BE49-F238E27FC236}">
                <a16:creationId xmlns:a16="http://schemas.microsoft.com/office/drawing/2014/main" id="{35EE3917-BCEA-9645-984F-85816A326872}"/>
              </a:ext>
            </a:extLst>
          </p:cNvPr>
          <p:cNvSpPr/>
          <p:nvPr/>
        </p:nvSpPr>
        <p:spPr>
          <a:xfrm>
            <a:off x="539196" y="6340056"/>
            <a:ext cx="3873778" cy="261610"/>
          </a:xfrm>
          <a:prstGeom prst="rect">
            <a:avLst/>
          </a:prstGeom>
        </p:spPr>
        <p:txBody>
          <a:bodyPr wrap="square">
            <a:spAutoFit/>
          </a:bodyPr>
          <a:lstStyle/>
          <a:p>
            <a:r>
              <a:rPr lang="en-GB" sz="1100" dirty="0">
                <a:solidFill>
                  <a:srgbClr val="FFFFFF"/>
                </a:solidFill>
              </a:rPr>
              <a:t>http://</a:t>
            </a:r>
            <a:r>
              <a:rPr lang="en-GB" sz="1100" dirty="0" err="1">
                <a:solidFill>
                  <a:srgbClr val="FFFFFF"/>
                </a:solidFill>
              </a:rPr>
              <a:t>www.offconvex.org</a:t>
            </a:r>
            <a:r>
              <a:rPr lang="en-GB" sz="1100" dirty="0">
                <a:solidFill>
                  <a:srgbClr val="FFFFFF"/>
                </a:solidFill>
              </a:rPr>
              <a:t>/2016/03/22/</a:t>
            </a:r>
            <a:r>
              <a:rPr lang="en-GB" sz="1100" dirty="0" err="1">
                <a:solidFill>
                  <a:srgbClr val="FFFFFF"/>
                </a:solidFill>
              </a:rPr>
              <a:t>saddlepoints</a:t>
            </a:r>
            <a:r>
              <a:rPr lang="en-GB" sz="1100" dirty="0">
                <a:solidFill>
                  <a:srgbClr val="FFFFFF"/>
                </a:solidFill>
              </a:rPr>
              <a:t>/</a:t>
            </a:r>
            <a:endParaRPr lang="en-GB" dirty="0"/>
          </a:p>
        </p:txBody>
      </p:sp>
    </p:spTree>
    <p:extLst>
      <p:ext uri="{BB962C8B-B14F-4D97-AF65-F5344CB8AC3E}">
        <p14:creationId xmlns:p14="http://schemas.microsoft.com/office/powerpoint/2010/main" val="34808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515600" cy="3970102"/>
          </a:xfrm>
        </p:spPr>
        <p:txBody>
          <a:bodyPr/>
          <a:lstStyle/>
          <a:p>
            <a:pPr lvl="1"/>
            <a:endParaRPr lang="en-GB"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3">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Transfer learning</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12" name="Picture 11">
            <a:extLst>
              <a:ext uri="{FF2B5EF4-FFF2-40B4-BE49-F238E27FC236}">
                <a16:creationId xmlns:a16="http://schemas.microsoft.com/office/drawing/2014/main" id="{13FCB3D6-130D-494A-A6D1-84C642A440D0}"/>
              </a:ext>
            </a:extLst>
          </p:cNvPr>
          <p:cNvPicPr>
            <a:picLocks noChangeAspect="1"/>
          </p:cNvPicPr>
          <p:nvPr/>
        </p:nvPicPr>
        <p:blipFill>
          <a:blip r:embed="rId4"/>
          <a:stretch>
            <a:fillRect/>
          </a:stretch>
        </p:blipFill>
        <p:spPr>
          <a:xfrm>
            <a:off x="1244809" y="1825625"/>
            <a:ext cx="7235481" cy="4351338"/>
          </a:xfrm>
          <a:prstGeom prst="rect">
            <a:avLst/>
          </a:prstGeom>
          <a:solidFill>
            <a:schemeClr val="tx1"/>
          </a:solidFill>
        </p:spPr>
      </p:pic>
      <p:pic>
        <p:nvPicPr>
          <p:cNvPr id="13" name="Picture 12">
            <a:extLst>
              <a:ext uri="{FF2B5EF4-FFF2-40B4-BE49-F238E27FC236}">
                <a16:creationId xmlns:a16="http://schemas.microsoft.com/office/drawing/2014/main" id="{747C0752-2A28-6B4C-9758-A2E07DD6D404}"/>
              </a:ext>
            </a:extLst>
          </p:cNvPr>
          <p:cNvPicPr>
            <a:picLocks noChangeAspect="1"/>
          </p:cNvPicPr>
          <p:nvPr/>
        </p:nvPicPr>
        <p:blipFill>
          <a:blip r:embed="rId5"/>
          <a:stretch>
            <a:fillRect/>
          </a:stretch>
        </p:blipFill>
        <p:spPr>
          <a:xfrm>
            <a:off x="8479957" y="0"/>
            <a:ext cx="3712043" cy="6858000"/>
          </a:xfrm>
          <a:prstGeom prst="rect">
            <a:avLst/>
          </a:prstGeom>
        </p:spPr>
      </p:pic>
    </p:spTree>
    <p:extLst>
      <p:ext uri="{BB962C8B-B14F-4D97-AF65-F5344CB8AC3E}">
        <p14:creationId xmlns:p14="http://schemas.microsoft.com/office/powerpoint/2010/main" val="3335332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7118494" cy="3970102"/>
          </a:xfrm>
        </p:spPr>
        <p:txBody>
          <a:bodyPr/>
          <a:lstStyle/>
          <a:p>
            <a:r>
              <a:rPr lang="en-GB" dirty="0"/>
              <a:t>Pre-training</a:t>
            </a:r>
          </a:p>
          <a:p>
            <a:pPr lvl="1"/>
            <a:r>
              <a:rPr lang="en-GB" i="1" dirty="0" err="1"/>
              <a:t>ConvNets</a:t>
            </a:r>
            <a:r>
              <a:rPr lang="en-GB" i="1" dirty="0"/>
              <a:t> take 2-3 weeks to train across multiple GPUs on ImageNet	</a:t>
            </a:r>
          </a:p>
          <a:p>
            <a:r>
              <a:rPr lang="en-GB" dirty="0"/>
              <a:t>Fine-tuning the </a:t>
            </a:r>
            <a:r>
              <a:rPr lang="en-GB" dirty="0" err="1"/>
              <a:t>ConvNet</a:t>
            </a:r>
            <a:r>
              <a:rPr lang="en-GB" dirty="0"/>
              <a:t> </a:t>
            </a:r>
          </a:p>
          <a:p>
            <a:pPr lvl="1"/>
            <a:r>
              <a:rPr lang="en-GB" dirty="0"/>
              <a:t>Allow </a:t>
            </a:r>
            <a:r>
              <a:rPr lang="en-GB" dirty="0" err="1"/>
              <a:t>backprop</a:t>
            </a:r>
            <a:r>
              <a:rPr lang="en-GB" dirty="0"/>
              <a:t> throughout network</a:t>
            </a:r>
          </a:p>
          <a:p>
            <a:pPr lvl="1"/>
            <a:r>
              <a:rPr lang="en-GB" dirty="0"/>
              <a:t>Keep some of the earlier layers fixed</a:t>
            </a:r>
          </a:p>
          <a:p>
            <a:endParaRPr lang="en-GB"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Transfer learning</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6D098398-177D-CD41-9058-88043372B471}"/>
              </a:ext>
            </a:extLst>
          </p:cNvPr>
          <p:cNvPicPr>
            <a:picLocks noChangeAspect="1"/>
          </p:cNvPicPr>
          <p:nvPr/>
        </p:nvPicPr>
        <p:blipFill>
          <a:blip r:embed="rId5"/>
          <a:stretch>
            <a:fillRect/>
          </a:stretch>
        </p:blipFill>
        <p:spPr>
          <a:xfrm>
            <a:off x="7956695" y="2031133"/>
            <a:ext cx="3852462" cy="2244253"/>
          </a:xfrm>
          <a:prstGeom prst="rect">
            <a:avLst/>
          </a:prstGeom>
        </p:spPr>
      </p:pic>
      <p:sp>
        <p:nvSpPr>
          <p:cNvPr id="5" name="Rectangle 4">
            <a:extLst>
              <a:ext uri="{FF2B5EF4-FFF2-40B4-BE49-F238E27FC236}">
                <a16:creationId xmlns:a16="http://schemas.microsoft.com/office/drawing/2014/main" id="{72497608-1DF0-FC4D-8FE0-B6BE2DE36105}"/>
              </a:ext>
            </a:extLst>
          </p:cNvPr>
          <p:cNvSpPr/>
          <p:nvPr/>
        </p:nvSpPr>
        <p:spPr>
          <a:xfrm>
            <a:off x="8472980" y="4275386"/>
            <a:ext cx="3566765" cy="276999"/>
          </a:xfrm>
          <a:prstGeom prst="rect">
            <a:avLst/>
          </a:prstGeom>
        </p:spPr>
        <p:txBody>
          <a:bodyPr wrap="square">
            <a:spAutoFit/>
          </a:bodyPr>
          <a:lstStyle/>
          <a:p>
            <a:r>
              <a:rPr lang="en-GB" sz="1200" dirty="0"/>
              <a:t>http://cs231n.github.io/transfer-learning/</a:t>
            </a:r>
          </a:p>
        </p:txBody>
      </p:sp>
    </p:spTree>
    <p:extLst>
      <p:ext uri="{BB962C8B-B14F-4D97-AF65-F5344CB8AC3E}">
        <p14:creationId xmlns:p14="http://schemas.microsoft.com/office/powerpoint/2010/main" val="2658458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5840896" cy="3970102"/>
          </a:xfrm>
        </p:spPr>
        <p:txBody>
          <a:bodyPr/>
          <a:lstStyle/>
          <a:p>
            <a:pPr marL="0" indent="0">
              <a:buNone/>
            </a:pPr>
            <a:r>
              <a:rPr lang="en-GB" sz="2800" dirty="0"/>
              <a:t>Open it up – what is it learning?</a:t>
            </a:r>
          </a:p>
          <a:p>
            <a:pPr lvl="1"/>
            <a:r>
              <a:rPr lang="en-GB" sz="2400" dirty="0"/>
              <a:t>Visualise activation in features</a:t>
            </a:r>
          </a:p>
          <a:p>
            <a:pPr lvl="2"/>
            <a:r>
              <a:rPr lang="en-GB" sz="1600" dirty="0" err="1"/>
              <a:t>Zeiler</a:t>
            </a:r>
            <a:r>
              <a:rPr lang="en-GB" sz="1600" dirty="0"/>
              <a:t>, Matthew D., and Rob Fergus. "Visualizing and understanding convolutional networks." </a:t>
            </a:r>
            <a:r>
              <a:rPr lang="en-GB" sz="1600" i="1" dirty="0"/>
              <a:t>European conference on computer vision</a:t>
            </a:r>
            <a:r>
              <a:rPr lang="en-GB" sz="1600" dirty="0"/>
              <a:t>. Springer, Cham, 2014.</a:t>
            </a:r>
          </a:p>
          <a:p>
            <a:pPr lvl="1"/>
            <a:r>
              <a:rPr lang="en-GB" sz="2400" dirty="0"/>
              <a:t>Visualise activations</a:t>
            </a:r>
          </a:p>
          <a:p>
            <a:pPr lvl="2"/>
            <a:r>
              <a:rPr lang="en-GB" sz="1600" dirty="0"/>
              <a:t>Zhou, </a:t>
            </a:r>
            <a:r>
              <a:rPr lang="en-GB" sz="1600" dirty="0" err="1"/>
              <a:t>Bolei</a:t>
            </a:r>
            <a:r>
              <a:rPr lang="en-GB" sz="1600" dirty="0"/>
              <a:t>, et al. "Learning deep features for discriminative localization." </a:t>
            </a:r>
            <a:r>
              <a:rPr lang="en-GB" sz="1600" i="1" dirty="0"/>
              <a:t>Computer Vision and Pattern Recognition (CVPR), 2016 IEEE Conference on</a:t>
            </a:r>
            <a:r>
              <a:rPr lang="en-GB" sz="1600" dirty="0"/>
              <a:t>. IEEE, 2016.</a:t>
            </a:r>
          </a:p>
          <a:p>
            <a:pPr lvl="1"/>
            <a:endParaRPr lang="en-GB" sz="2400"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Surgery on networks</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13" name="Picture 12">
            <a:extLst>
              <a:ext uri="{FF2B5EF4-FFF2-40B4-BE49-F238E27FC236}">
                <a16:creationId xmlns:a16="http://schemas.microsoft.com/office/drawing/2014/main" id="{80355427-F198-9C44-A8A2-27520E608DBC}"/>
              </a:ext>
            </a:extLst>
          </p:cNvPr>
          <p:cNvPicPr>
            <a:picLocks noChangeAspect="1"/>
          </p:cNvPicPr>
          <p:nvPr/>
        </p:nvPicPr>
        <p:blipFill>
          <a:blip r:embed="rId5"/>
          <a:stretch>
            <a:fillRect/>
          </a:stretch>
        </p:blipFill>
        <p:spPr>
          <a:xfrm>
            <a:off x="5716097" y="5000031"/>
            <a:ext cx="4070106" cy="1846106"/>
          </a:xfrm>
          <a:prstGeom prst="rect">
            <a:avLst/>
          </a:prstGeom>
        </p:spPr>
      </p:pic>
      <p:grpSp>
        <p:nvGrpSpPr>
          <p:cNvPr id="21" name="Group 20">
            <a:extLst>
              <a:ext uri="{FF2B5EF4-FFF2-40B4-BE49-F238E27FC236}">
                <a16:creationId xmlns:a16="http://schemas.microsoft.com/office/drawing/2014/main" id="{D3DA79AB-362D-7D4A-88A7-EA5D28DCE6D8}"/>
              </a:ext>
            </a:extLst>
          </p:cNvPr>
          <p:cNvGrpSpPr/>
          <p:nvPr/>
        </p:nvGrpSpPr>
        <p:grpSpPr>
          <a:xfrm>
            <a:off x="7683501" y="2121539"/>
            <a:ext cx="3670300" cy="2096802"/>
            <a:chOff x="7044083" y="1400682"/>
            <a:chExt cx="3670300" cy="2096802"/>
          </a:xfrm>
        </p:grpSpPr>
        <p:pic>
          <p:nvPicPr>
            <p:cNvPr id="15" name="Picture 14">
              <a:extLst>
                <a:ext uri="{FF2B5EF4-FFF2-40B4-BE49-F238E27FC236}">
                  <a16:creationId xmlns:a16="http://schemas.microsoft.com/office/drawing/2014/main" id="{27D58CC9-A2DE-6942-80E5-C3F0998D302B}"/>
                </a:ext>
              </a:extLst>
            </p:cNvPr>
            <p:cNvPicPr>
              <a:picLocks noChangeAspect="1"/>
            </p:cNvPicPr>
            <p:nvPr/>
          </p:nvPicPr>
          <p:blipFill>
            <a:blip r:embed="rId6"/>
            <a:stretch>
              <a:fillRect/>
            </a:stretch>
          </p:blipFill>
          <p:spPr>
            <a:xfrm>
              <a:off x="7044083" y="2583084"/>
              <a:ext cx="3670300" cy="914400"/>
            </a:xfrm>
            <a:prstGeom prst="rect">
              <a:avLst/>
            </a:prstGeom>
          </p:spPr>
        </p:pic>
        <p:grpSp>
          <p:nvGrpSpPr>
            <p:cNvPr id="20" name="Group 19">
              <a:extLst>
                <a:ext uri="{FF2B5EF4-FFF2-40B4-BE49-F238E27FC236}">
                  <a16:creationId xmlns:a16="http://schemas.microsoft.com/office/drawing/2014/main" id="{C92FDC4B-7411-9740-B82F-C62A357ABF24}"/>
                </a:ext>
              </a:extLst>
            </p:cNvPr>
            <p:cNvGrpSpPr/>
            <p:nvPr/>
          </p:nvGrpSpPr>
          <p:grpSpPr>
            <a:xfrm>
              <a:off x="7044083" y="1400682"/>
              <a:ext cx="3670300" cy="1477672"/>
              <a:chOff x="1338259" y="5568742"/>
              <a:chExt cx="3601627" cy="1346654"/>
            </a:xfrm>
          </p:grpSpPr>
          <p:pic>
            <p:nvPicPr>
              <p:cNvPr id="18" name="Picture 17">
                <a:extLst>
                  <a:ext uri="{FF2B5EF4-FFF2-40B4-BE49-F238E27FC236}">
                    <a16:creationId xmlns:a16="http://schemas.microsoft.com/office/drawing/2014/main" id="{58F054C4-4ECF-A24E-9E21-E33247C91D4F}"/>
                  </a:ext>
                </a:extLst>
              </p:cNvPr>
              <p:cNvPicPr>
                <a:picLocks noChangeAspect="1"/>
              </p:cNvPicPr>
              <p:nvPr/>
            </p:nvPicPr>
            <p:blipFill rotWithShape="1">
              <a:blip r:embed="rId7"/>
              <a:srcRect l="24227" r="60866"/>
              <a:stretch/>
            </p:blipFill>
            <p:spPr>
              <a:xfrm>
                <a:off x="2121867" y="5691022"/>
                <a:ext cx="1099909" cy="952500"/>
              </a:xfrm>
              <a:prstGeom prst="rect">
                <a:avLst/>
              </a:prstGeom>
            </p:spPr>
          </p:pic>
          <p:pic>
            <p:nvPicPr>
              <p:cNvPr id="16" name="Picture 15">
                <a:extLst>
                  <a:ext uri="{FF2B5EF4-FFF2-40B4-BE49-F238E27FC236}">
                    <a16:creationId xmlns:a16="http://schemas.microsoft.com/office/drawing/2014/main" id="{89B78228-DF80-F241-9F8C-00FB8E525B74}"/>
                  </a:ext>
                </a:extLst>
              </p:cNvPr>
              <p:cNvPicPr>
                <a:picLocks noChangeAspect="1"/>
              </p:cNvPicPr>
              <p:nvPr/>
            </p:nvPicPr>
            <p:blipFill rotWithShape="1">
              <a:blip r:embed="rId7"/>
              <a:srcRect l="50379" t="-13154" r="36446" b="-1"/>
              <a:stretch/>
            </p:blipFill>
            <p:spPr>
              <a:xfrm>
                <a:off x="3092915" y="5568742"/>
                <a:ext cx="972103" cy="1077791"/>
              </a:xfrm>
              <a:prstGeom prst="rect">
                <a:avLst/>
              </a:prstGeom>
            </p:spPr>
          </p:pic>
          <p:pic>
            <p:nvPicPr>
              <p:cNvPr id="17" name="Picture 16">
                <a:extLst>
                  <a:ext uri="{FF2B5EF4-FFF2-40B4-BE49-F238E27FC236}">
                    <a16:creationId xmlns:a16="http://schemas.microsoft.com/office/drawing/2014/main" id="{DD03BF59-2643-F14C-B50F-890A3412320F}"/>
                  </a:ext>
                </a:extLst>
              </p:cNvPr>
              <p:cNvPicPr>
                <a:picLocks noChangeAspect="1"/>
              </p:cNvPicPr>
              <p:nvPr/>
            </p:nvPicPr>
            <p:blipFill rotWithShape="1">
              <a:blip r:embed="rId7"/>
              <a:srcRect l="1415" t="1" r="86750" b="1"/>
              <a:stretch/>
            </p:blipFill>
            <p:spPr>
              <a:xfrm>
                <a:off x="1338259" y="5691022"/>
                <a:ext cx="873261" cy="952500"/>
              </a:xfrm>
              <a:prstGeom prst="rect">
                <a:avLst/>
              </a:prstGeom>
            </p:spPr>
          </p:pic>
          <p:pic>
            <p:nvPicPr>
              <p:cNvPr id="19" name="Picture 18">
                <a:extLst>
                  <a:ext uri="{FF2B5EF4-FFF2-40B4-BE49-F238E27FC236}">
                    <a16:creationId xmlns:a16="http://schemas.microsoft.com/office/drawing/2014/main" id="{DBCCB396-0EF9-7746-A239-5AB27754F738}"/>
                  </a:ext>
                </a:extLst>
              </p:cNvPr>
              <p:cNvPicPr>
                <a:picLocks noChangeAspect="1"/>
              </p:cNvPicPr>
              <p:nvPr/>
            </p:nvPicPr>
            <p:blipFill rotWithShape="1">
              <a:blip r:embed="rId7"/>
              <a:srcRect l="75413" t="1" r="12194" b="-28544"/>
              <a:stretch/>
            </p:blipFill>
            <p:spPr>
              <a:xfrm>
                <a:off x="4025485" y="5691022"/>
                <a:ext cx="914401" cy="1224374"/>
              </a:xfrm>
              <a:prstGeom prst="rect">
                <a:avLst/>
              </a:prstGeom>
            </p:spPr>
          </p:pic>
        </p:grpSp>
      </p:grpSp>
      <p:pic>
        <p:nvPicPr>
          <p:cNvPr id="22" name="Picture 21">
            <a:extLst>
              <a:ext uri="{FF2B5EF4-FFF2-40B4-BE49-F238E27FC236}">
                <a16:creationId xmlns:a16="http://schemas.microsoft.com/office/drawing/2014/main" id="{42320272-6142-7D40-A1CB-E364F51B1BC3}"/>
              </a:ext>
            </a:extLst>
          </p:cNvPr>
          <p:cNvPicPr>
            <a:picLocks noChangeAspect="1"/>
          </p:cNvPicPr>
          <p:nvPr/>
        </p:nvPicPr>
        <p:blipFill>
          <a:blip r:embed="rId8"/>
          <a:stretch>
            <a:fillRect/>
          </a:stretch>
        </p:blipFill>
        <p:spPr>
          <a:xfrm>
            <a:off x="9039799" y="1678626"/>
            <a:ext cx="1320800" cy="533400"/>
          </a:xfrm>
          <a:prstGeom prst="rect">
            <a:avLst/>
          </a:prstGeom>
        </p:spPr>
      </p:pic>
    </p:spTree>
    <p:extLst>
      <p:ext uri="{BB962C8B-B14F-4D97-AF65-F5344CB8AC3E}">
        <p14:creationId xmlns:p14="http://schemas.microsoft.com/office/powerpoint/2010/main" val="1229771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7527828" y="482489"/>
            <a:ext cx="4186128" cy="925134"/>
          </a:xfrm>
          <a:prstGeom prst="rect">
            <a:avLst/>
          </a:prstGeom>
          <a:noFill/>
        </p:spPr>
      </p:pic>
      <p:pic>
        <p:nvPicPr>
          <p:cNvPr id="12" name="Picture 11">
            <a:extLst>
              <a:ext uri="{FF2B5EF4-FFF2-40B4-BE49-F238E27FC236}">
                <a16:creationId xmlns:a16="http://schemas.microsoft.com/office/drawing/2014/main" id="{8F22A623-1B5C-E44A-A49C-8E51CC7056DA}"/>
              </a:ext>
            </a:extLst>
          </p:cNvPr>
          <p:cNvPicPr>
            <a:picLocks noChangeAspect="1"/>
          </p:cNvPicPr>
          <p:nvPr/>
        </p:nvPicPr>
        <p:blipFill rotWithShape="1">
          <a:blip r:embed="rId4">
            <a:alphaModFix amt="72000"/>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rcRect l="-1301" t="-5466" b="-3431"/>
          <a:stretch/>
        </p:blipFill>
        <p:spPr>
          <a:xfrm>
            <a:off x="358775" y="477078"/>
            <a:ext cx="3570770" cy="930545"/>
          </a:xfrm>
          <a:prstGeom prst="rect">
            <a:avLst/>
          </a:prstGeom>
          <a:noFill/>
        </p:spPr>
      </p:pic>
      <p:sp>
        <p:nvSpPr>
          <p:cNvPr id="13" name="Rectangle 14">
            <a:extLst>
              <a:ext uri="{FF2B5EF4-FFF2-40B4-BE49-F238E27FC236}">
                <a16:creationId xmlns:a16="http://schemas.microsoft.com/office/drawing/2014/main" id="{DBD24C27-48C2-364F-A5B0-8CEB6CB9ACCF}"/>
              </a:ext>
            </a:extLst>
          </p:cNvPr>
          <p:cNvSpPr txBox="1">
            <a:spLocks noChangeArrowheads="1"/>
          </p:cNvSpPr>
          <p:nvPr/>
        </p:nvSpPr>
        <p:spPr bwMode="auto">
          <a:xfrm>
            <a:off x="564184" y="1700214"/>
            <a:ext cx="11043689"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7500" kern="1200">
                <a:solidFill>
                  <a:schemeClr val="bg1"/>
                </a:solidFill>
                <a:latin typeface="+mj-lt"/>
                <a:ea typeface="+mj-ea"/>
                <a:cs typeface="+mj-cs"/>
              </a:defRPr>
            </a:lvl1pPr>
            <a:lvl2pPr algn="l" rtl="0" eaLnBrk="0" fontAlgn="base" hangingPunct="0">
              <a:spcBef>
                <a:spcPct val="0"/>
              </a:spcBef>
              <a:spcAft>
                <a:spcPct val="0"/>
              </a:spcAft>
              <a:defRPr sz="3500">
                <a:solidFill>
                  <a:schemeClr val="tx2"/>
                </a:solidFill>
                <a:latin typeface="Georgia" charset="0"/>
              </a:defRPr>
            </a:lvl2pPr>
            <a:lvl3pPr algn="l" rtl="0" eaLnBrk="0" fontAlgn="base" hangingPunct="0">
              <a:spcBef>
                <a:spcPct val="0"/>
              </a:spcBef>
              <a:spcAft>
                <a:spcPct val="0"/>
              </a:spcAft>
              <a:defRPr sz="3500">
                <a:solidFill>
                  <a:schemeClr val="tx2"/>
                </a:solidFill>
                <a:latin typeface="Georgia" charset="0"/>
              </a:defRPr>
            </a:lvl3pPr>
            <a:lvl4pPr algn="l" rtl="0" eaLnBrk="0" fontAlgn="base" hangingPunct="0">
              <a:spcBef>
                <a:spcPct val="0"/>
              </a:spcBef>
              <a:spcAft>
                <a:spcPct val="0"/>
              </a:spcAft>
              <a:defRPr sz="3500">
                <a:solidFill>
                  <a:schemeClr val="tx2"/>
                </a:solidFill>
                <a:latin typeface="Georgia" charset="0"/>
              </a:defRPr>
            </a:lvl4pPr>
            <a:lvl5pPr algn="l" rtl="0" eaLnBrk="0" fontAlgn="base" hangingPunct="0">
              <a:spcBef>
                <a:spcPct val="0"/>
              </a:spcBef>
              <a:spcAft>
                <a:spcPct val="0"/>
              </a:spcAft>
              <a:defRPr sz="3500">
                <a:solidFill>
                  <a:schemeClr val="tx2"/>
                </a:solidFill>
                <a:latin typeface="Georgia" charset="0"/>
              </a:defRPr>
            </a:lvl5pPr>
            <a:lvl6pPr marL="457200" algn="l" rtl="0" fontAlgn="base">
              <a:spcBef>
                <a:spcPct val="0"/>
              </a:spcBef>
              <a:spcAft>
                <a:spcPct val="0"/>
              </a:spcAft>
              <a:defRPr sz="3500">
                <a:solidFill>
                  <a:schemeClr val="tx2"/>
                </a:solidFill>
                <a:latin typeface="Georgia" charset="0"/>
              </a:defRPr>
            </a:lvl6pPr>
            <a:lvl7pPr marL="914400" algn="l" rtl="0" fontAlgn="base">
              <a:spcBef>
                <a:spcPct val="0"/>
              </a:spcBef>
              <a:spcAft>
                <a:spcPct val="0"/>
              </a:spcAft>
              <a:defRPr sz="3500">
                <a:solidFill>
                  <a:schemeClr val="tx2"/>
                </a:solidFill>
                <a:latin typeface="Georgia" charset="0"/>
              </a:defRPr>
            </a:lvl7pPr>
            <a:lvl8pPr marL="1371600" algn="l" rtl="0" fontAlgn="base">
              <a:spcBef>
                <a:spcPct val="0"/>
              </a:spcBef>
              <a:spcAft>
                <a:spcPct val="0"/>
              </a:spcAft>
              <a:defRPr sz="3500">
                <a:solidFill>
                  <a:schemeClr val="tx2"/>
                </a:solidFill>
                <a:latin typeface="Georgia" charset="0"/>
              </a:defRPr>
            </a:lvl8pPr>
            <a:lvl9pPr marL="1828800" algn="l" rtl="0" fontAlgn="base">
              <a:spcBef>
                <a:spcPct val="0"/>
              </a:spcBef>
              <a:spcAft>
                <a:spcPct val="0"/>
              </a:spcAft>
              <a:defRPr sz="3500">
                <a:solidFill>
                  <a:schemeClr val="tx2"/>
                </a:solidFill>
                <a:latin typeface="Georgia" charset="0"/>
              </a:defRPr>
            </a:lvl9pPr>
          </a:lstStyle>
          <a:p>
            <a:pPr lvl="0" eaLnBrk="1" fontAlgn="auto" hangingPunct="1">
              <a:spcBef>
                <a:spcPts val="0"/>
              </a:spcBef>
              <a:spcAft>
                <a:spcPts val="0"/>
              </a:spcAft>
              <a:defRPr/>
            </a:pPr>
            <a:r>
              <a:rPr lang="en-GB" altLang="nl-NL" sz="6600" dirty="0">
                <a:solidFill>
                  <a:srgbClr val="FFFFFF"/>
                </a:solidFill>
                <a:latin typeface="Lucida Sans" panose="020B0602030504020204" pitchFamily="34" charset="77"/>
                <a:ea typeface="+mn-ea"/>
                <a:cs typeface="+mn-cs"/>
              </a:rPr>
              <a:t>Best practise </a:t>
            </a:r>
          </a:p>
          <a:p>
            <a:pPr lvl="0" eaLnBrk="1" fontAlgn="auto" hangingPunct="1">
              <a:spcBef>
                <a:spcPts val="0"/>
              </a:spcBef>
              <a:spcAft>
                <a:spcPts val="0"/>
              </a:spcAft>
              <a:defRPr/>
            </a:pPr>
            <a:r>
              <a:rPr lang="en-GB" altLang="nl-NL" sz="4800" i="1" dirty="0">
                <a:solidFill>
                  <a:srgbClr val="FFFFFF"/>
                </a:solidFill>
                <a:latin typeface="Lucida Sans" panose="020B0602030504020204" pitchFamily="34" charset="77"/>
                <a:ea typeface="+mn-ea"/>
                <a:cs typeface="+mn-cs"/>
              </a:rPr>
              <a:t>from the remote sensing domain</a:t>
            </a:r>
          </a:p>
        </p:txBody>
      </p:sp>
    </p:spTree>
    <p:extLst>
      <p:ext uri="{BB962C8B-B14F-4D97-AF65-F5344CB8AC3E}">
        <p14:creationId xmlns:p14="http://schemas.microsoft.com/office/powerpoint/2010/main" val="2645829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779102" cy="3970102"/>
          </a:xfrm>
        </p:spPr>
        <p:txBody>
          <a:bodyPr/>
          <a:lstStyle/>
          <a:p>
            <a:r>
              <a:rPr lang="en-GB" sz="2800" dirty="0"/>
              <a:t>Use </a:t>
            </a:r>
            <a:r>
              <a:rPr lang="en-GB" sz="2800" b="1" dirty="0"/>
              <a:t>as much RS data as</a:t>
            </a:r>
            <a:r>
              <a:rPr lang="en-GB" sz="2800" dirty="0"/>
              <a:t> you can get hold of</a:t>
            </a:r>
          </a:p>
          <a:p>
            <a:pPr lvl="1"/>
            <a:r>
              <a:rPr lang="en-GB" sz="2400" b="1" dirty="0"/>
              <a:t>Same source </a:t>
            </a:r>
          </a:p>
          <a:p>
            <a:pPr lvl="2"/>
            <a:r>
              <a:rPr lang="en-GB" sz="2000" dirty="0"/>
              <a:t>Different date </a:t>
            </a:r>
          </a:p>
          <a:p>
            <a:pPr lvl="3"/>
            <a:r>
              <a:rPr lang="en-GB" sz="1800" dirty="0"/>
              <a:t>Changing conditions: makes it more robust</a:t>
            </a:r>
          </a:p>
          <a:p>
            <a:pPr lvl="2"/>
            <a:r>
              <a:rPr lang="en-GB" sz="2000" dirty="0"/>
              <a:t>Different resolution </a:t>
            </a:r>
          </a:p>
          <a:p>
            <a:r>
              <a:rPr lang="en-GB" sz="2800" dirty="0"/>
              <a:t>Use </a:t>
            </a:r>
            <a:r>
              <a:rPr lang="en-GB" sz="2800" b="1" dirty="0"/>
              <a:t>data derivatives</a:t>
            </a:r>
          </a:p>
          <a:p>
            <a:pPr lvl="1"/>
            <a:r>
              <a:rPr lang="en-GB" sz="2400" dirty="0"/>
              <a:t>Ideally use raw data</a:t>
            </a:r>
          </a:p>
          <a:p>
            <a:pPr lvl="2"/>
            <a:r>
              <a:rPr lang="en-GB" sz="2000" dirty="0"/>
              <a:t>For small data you can help network learn the pattern you see </a:t>
            </a:r>
          </a:p>
          <a:p>
            <a:pPr lvl="3"/>
            <a:r>
              <a:rPr lang="en-GB" sz="1600" dirty="0"/>
              <a:t>highlighting local relief (LiDAR) or creating an NDVI (RGBN)</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Data</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8019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5130833" cy="3970102"/>
          </a:xfrm>
        </p:spPr>
        <p:txBody>
          <a:bodyPr/>
          <a:lstStyle/>
          <a:p>
            <a:r>
              <a:rPr lang="en-GB" altLang="en-US" sz="3200" dirty="0">
                <a:solidFill>
                  <a:srgbClr val="FFFFFF"/>
                </a:solidFill>
              </a:rPr>
              <a:t>Stacking data as multi-band images</a:t>
            </a:r>
          </a:p>
          <a:p>
            <a:pPr lvl="1"/>
            <a:r>
              <a:rPr lang="en-GB" altLang="en-US" i="1" u="sng" dirty="0">
                <a:solidFill>
                  <a:srgbClr val="FFFFFF"/>
                </a:solidFill>
              </a:rPr>
              <a:t>Not for small data set</a:t>
            </a:r>
          </a:p>
          <a:p>
            <a:r>
              <a:rPr lang="en-GB" altLang="en-US" sz="3200" dirty="0">
                <a:solidFill>
                  <a:srgbClr val="FFFFFF"/>
                </a:solidFill>
              </a:rPr>
              <a:t>Multi-modal network</a:t>
            </a:r>
            <a:endParaRPr lang="en-GB" sz="2800" dirty="0">
              <a:solidFill>
                <a:sysClr val="windowText" lastClr="000000"/>
              </a:solidFill>
              <a:latin typeface="Calibri Light" panose="020F0302020204030204"/>
            </a:endParaRPr>
          </a:p>
          <a:p>
            <a:pPr lvl="1"/>
            <a:r>
              <a:rPr lang="en-GB" dirty="0"/>
              <a:t>Stacking learned features within networks</a:t>
            </a:r>
          </a:p>
          <a:p>
            <a:pPr lvl="1"/>
            <a:r>
              <a:rPr lang="en-GB" dirty="0"/>
              <a:t>Fusion at different layers inside a network</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2"/>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3">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Approach for multi-RS</a:t>
            </a:r>
          </a:p>
        </p:txBody>
      </p:sp>
      <p:pic>
        <p:nvPicPr>
          <p:cNvPr id="7" name="Picture 2" descr="of piwl &#10;LiDAR &#10;Fig. I. The flowchart of deep fusion for hyperspectral and LiDAR data classification. There are three deep architectures in the framework: a 3D CNN, a 2D &#10;CNN, and a DNN. The 3D CNN is designed to extract the spectral-spatial features of hyperspectral data, the 2D CNN is designed to extract the elevation &#10;features of LiDAR data, and the DNN is designed to fuse the extracted features of hyperspectral and LiDAR data. ">
            <a:extLst>
              <a:ext uri="{FF2B5EF4-FFF2-40B4-BE49-F238E27FC236}">
                <a16:creationId xmlns:a16="http://schemas.microsoft.com/office/drawing/2014/main" id="{8CD8F4DF-8CBF-9B46-A421-C8E271E923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217"/>
          <a:stretch/>
        </p:blipFill>
        <p:spPr bwMode="auto">
          <a:xfrm>
            <a:off x="6151914" y="4154557"/>
            <a:ext cx="5657795" cy="1936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6C7F30-C269-CE4D-98C5-233E56BEA08C}"/>
              </a:ext>
            </a:extLst>
          </p:cNvPr>
          <p:cNvPicPr>
            <a:picLocks noChangeAspect="1"/>
          </p:cNvPicPr>
          <p:nvPr/>
        </p:nvPicPr>
        <p:blipFill rotWithShape="1">
          <a:blip r:embed="rId5"/>
          <a:srcRect l="4141" t="4954" r="9971" b="28910"/>
          <a:stretch/>
        </p:blipFill>
        <p:spPr>
          <a:xfrm>
            <a:off x="6992796" y="1802641"/>
            <a:ext cx="3263567" cy="1881082"/>
          </a:xfrm>
          <a:prstGeom prst="rect">
            <a:avLst/>
          </a:prstGeom>
        </p:spPr>
      </p:pic>
      <p:sp>
        <p:nvSpPr>
          <p:cNvPr id="2" name="Rectangle 1">
            <a:extLst>
              <a:ext uri="{FF2B5EF4-FFF2-40B4-BE49-F238E27FC236}">
                <a16:creationId xmlns:a16="http://schemas.microsoft.com/office/drawing/2014/main" id="{77362631-105C-2247-86DF-9070A8A2AD00}"/>
              </a:ext>
            </a:extLst>
          </p:cNvPr>
          <p:cNvSpPr/>
          <p:nvPr/>
        </p:nvSpPr>
        <p:spPr>
          <a:xfrm>
            <a:off x="5969034" y="6091031"/>
            <a:ext cx="4287329" cy="769441"/>
          </a:xfrm>
          <a:prstGeom prst="rect">
            <a:avLst/>
          </a:prstGeom>
        </p:spPr>
        <p:txBody>
          <a:bodyPr wrap="square">
            <a:spAutoFit/>
          </a:bodyPr>
          <a:lstStyle/>
          <a:p>
            <a:r>
              <a:rPr lang="en-GB" sz="1100" dirty="0"/>
              <a:t>Y. Chen, C. Li, P. </a:t>
            </a:r>
            <a:r>
              <a:rPr lang="en-GB" sz="1100" dirty="0" err="1"/>
              <a:t>Ghamisi</a:t>
            </a:r>
            <a:r>
              <a:rPr lang="en-GB" sz="1100" dirty="0"/>
              <a:t>, et al., “Deep Fusion Of Hyperspectral And Lidar Data For Thematic Classification,” in 2016 IEEE Geoscience and Remote Sensing Symposium (IGARSS), 3591–3594 (2016).</a:t>
            </a:r>
          </a:p>
        </p:txBody>
      </p:sp>
    </p:spTree>
    <p:extLst>
      <p:ext uri="{BB962C8B-B14F-4D97-AF65-F5344CB8AC3E}">
        <p14:creationId xmlns:p14="http://schemas.microsoft.com/office/powerpoint/2010/main" val="281818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779102" cy="3970102"/>
          </a:xfrm>
        </p:spPr>
        <p:txBody>
          <a:bodyPr/>
          <a:lstStyle/>
          <a:p>
            <a:pPr marL="0" indent="0">
              <a:buNone/>
            </a:pPr>
            <a:r>
              <a:rPr lang="en-GB" altLang="en-US" sz="3400" i="1" dirty="0">
                <a:solidFill>
                  <a:srgbClr val="FFFFFF"/>
                </a:solidFill>
              </a:rPr>
              <a:t>It’s not a magic bullet </a:t>
            </a:r>
            <a:endParaRPr lang="en-GB" i="1" dirty="0">
              <a:solidFill>
                <a:sysClr val="windowText" lastClr="000000"/>
              </a:solidFill>
              <a:latin typeface="Calibri Light" panose="020F0302020204030204"/>
            </a:endParaRPr>
          </a:p>
          <a:p>
            <a:pPr lvl="1"/>
            <a:r>
              <a:rPr lang="en-GB" dirty="0"/>
              <a:t>You need to </a:t>
            </a:r>
            <a:r>
              <a:rPr lang="en-GB" b="1" dirty="0"/>
              <a:t>understand</a:t>
            </a:r>
            <a:r>
              <a:rPr lang="en-GB" dirty="0"/>
              <a:t> what causes poor performance</a:t>
            </a:r>
          </a:p>
          <a:p>
            <a:pPr lvl="2"/>
            <a:r>
              <a:rPr lang="en-GB" dirty="0"/>
              <a:t>Not always small data (e.g. network complexity, learning rate)</a:t>
            </a:r>
          </a:p>
          <a:p>
            <a:pPr lvl="1"/>
            <a:r>
              <a:rPr lang="en-GB" dirty="0"/>
              <a:t>You need to gain </a:t>
            </a:r>
            <a:r>
              <a:rPr lang="en-GB" b="1" dirty="0"/>
              <a:t>intuition</a:t>
            </a:r>
            <a:r>
              <a:rPr lang="en-GB" dirty="0"/>
              <a:t> and </a:t>
            </a:r>
            <a:r>
              <a:rPr lang="en-GB" b="1" dirty="0"/>
              <a:t>help</a:t>
            </a:r>
            <a:r>
              <a:rPr lang="en-GB" dirty="0"/>
              <a:t> your network learn </a:t>
            </a:r>
          </a:p>
          <a:p>
            <a:pPr lvl="2"/>
            <a:r>
              <a:rPr lang="en-GB" dirty="0"/>
              <a:t>Data (more data, augmentation, derivatives)</a:t>
            </a:r>
          </a:p>
          <a:p>
            <a:pPr lvl="2"/>
            <a:r>
              <a:rPr lang="en-GB" dirty="0"/>
              <a:t>Core network choices</a:t>
            </a:r>
          </a:p>
          <a:p>
            <a:pPr lvl="2"/>
            <a:r>
              <a:rPr lang="en-GB" dirty="0"/>
              <a:t>Tuning hyper-parameters</a:t>
            </a:r>
          </a:p>
          <a:p>
            <a:pPr lvl="2"/>
            <a:r>
              <a:rPr lang="en-GB" dirty="0"/>
              <a:t>Multi-modal networks</a:t>
            </a:r>
          </a:p>
          <a:p>
            <a:pPr lvl="1"/>
            <a:endParaRPr lang="en-GB"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dirty="0"/>
              <a:t>Why was this a problem?</a:t>
            </a:r>
          </a:p>
        </p:txBody>
      </p:sp>
    </p:spTree>
    <p:extLst>
      <p:ext uri="{BB962C8B-B14F-4D97-AF65-F5344CB8AC3E}">
        <p14:creationId xmlns:p14="http://schemas.microsoft.com/office/powerpoint/2010/main" val="2395675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515600" cy="4914070"/>
          </a:xfrm>
        </p:spPr>
        <p:txBody>
          <a:bodyPr/>
          <a:lstStyle/>
          <a:p>
            <a:r>
              <a:rPr lang="en-GB" sz="2400" dirty="0"/>
              <a:t>For scientific papers look on </a:t>
            </a:r>
            <a:r>
              <a:rPr lang="en-GB" sz="2400" dirty="0" err="1"/>
              <a:t>arxiv.org</a:t>
            </a:r>
            <a:r>
              <a:rPr lang="en-GB" sz="2400" dirty="0"/>
              <a:t> and </a:t>
            </a:r>
            <a:r>
              <a:rPr lang="en-GB" sz="2400" dirty="0" err="1"/>
              <a:t>arxiv-sanity.com</a:t>
            </a:r>
            <a:endParaRPr lang="en-GB" sz="2400" dirty="0"/>
          </a:p>
          <a:p>
            <a:pPr lvl="1"/>
            <a:r>
              <a:rPr lang="en-GB" sz="2200" b="1" dirty="0"/>
              <a:t>*Upload your own papers on there as well*</a:t>
            </a:r>
          </a:p>
          <a:p>
            <a:r>
              <a:rPr lang="en-GB" sz="2400" dirty="0"/>
              <a:t>Look at </a:t>
            </a:r>
            <a:r>
              <a:rPr lang="en-GB" sz="2400" dirty="0" err="1"/>
              <a:t>Kaggle</a:t>
            </a:r>
            <a:r>
              <a:rPr lang="en-GB" sz="2400" dirty="0"/>
              <a:t> competitions – state of art data science </a:t>
            </a:r>
          </a:p>
          <a:p>
            <a:pPr lvl="1"/>
            <a:r>
              <a:rPr lang="en-GB" sz="1800" dirty="0">
                <a:hlinkClick r:id="rId2"/>
              </a:rPr>
              <a:t>https://www.kaggle.com/c/dstl-satellite-imagery-feature-detection</a:t>
            </a:r>
            <a:endParaRPr lang="en-GB" sz="1800" dirty="0"/>
          </a:p>
          <a:p>
            <a:pPr lvl="2"/>
            <a:r>
              <a:rPr lang="en-GB" sz="1800" dirty="0" err="1"/>
              <a:t>Dstl</a:t>
            </a:r>
            <a:r>
              <a:rPr lang="en-GB" sz="1800" dirty="0"/>
              <a:t> Satellite Imagery Feature Detection</a:t>
            </a:r>
          </a:p>
          <a:p>
            <a:pPr lvl="1"/>
            <a:r>
              <a:rPr lang="en-GB" sz="1800" dirty="0">
                <a:hlinkClick r:id="rId3"/>
              </a:rPr>
              <a:t>https://www.kaggle.com/c/planet-understanding-the-amazon-from-space</a:t>
            </a:r>
            <a:endParaRPr lang="en-GB" sz="1800" dirty="0"/>
          </a:p>
          <a:p>
            <a:pPr lvl="2"/>
            <a:r>
              <a:rPr lang="en-GB" sz="1800" dirty="0"/>
              <a:t>Planet: Understanding the Amazon from Space</a:t>
            </a:r>
          </a:p>
          <a:p>
            <a:r>
              <a:rPr lang="en-GB" sz="2400" dirty="0"/>
              <a:t>Other resources to learn</a:t>
            </a:r>
          </a:p>
          <a:p>
            <a:pPr lvl="1"/>
            <a:r>
              <a:rPr lang="en-GB" sz="2000" dirty="0">
                <a:hlinkClick r:id="rId4"/>
              </a:rPr>
              <a:t>http://cs231n.github.io/</a:t>
            </a:r>
            <a:r>
              <a:rPr lang="en-GB" sz="2000" dirty="0"/>
              <a:t> - Stanford course material</a:t>
            </a:r>
          </a:p>
          <a:p>
            <a:pPr lvl="1"/>
            <a:r>
              <a:rPr lang="en-GB" sz="2000" dirty="0" err="1"/>
              <a:t>fast.ai</a:t>
            </a:r>
            <a:r>
              <a:rPr lang="en-GB" sz="2000" dirty="0"/>
              <a:t> - online course made for industry </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5"/>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6">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Without the intuition</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42364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D58BE35A-F2C5-584C-B62E-EC98A634CB65}"/>
              </a:ext>
            </a:extLst>
          </p:cNvPr>
          <p:cNvSpPr txBox="1">
            <a:spLocks noChangeArrowheads="1"/>
          </p:cNvSpPr>
          <p:nvPr/>
        </p:nvSpPr>
        <p:spPr bwMode="auto">
          <a:xfrm>
            <a:off x="358775" y="4727158"/>
            <a:ext cx="8426450" cy="179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0" indent="0" algn="l" rtl="0" fontAlgn="base">
              <a:lnSpc>
                <a:spcPct val="90000"/>
              </a:lnSpc>
              <a:spcBef>
                <a:spcPct val="0"/>
              </a:spcBef>
              <a:spcAft>
                <a:spcPct val="45000"/>
              </a:spcAft>
              <a:buClr>
                <a:schemeClr val="tx2"/>
              </a:buClr>
              <a:buFont typeface="Wingdings" pitchFamily="2" charset="2"/>
              <a:buNone/>
              <a:defRPr sz="3600" kern="1200">
                <a:solidFill>
                  <a:schemeClr val="tx2"/>
                </a:solidFill>
                <a:latin typeface="+mn-lt"/>
                <a:ea typeface="+mn-ea"/>
                <a:cs typeface="+mn-cs"/>
              </a:defRPr>
            </a:lvl1pPr>
            <a:lvl2pPr marL="809625" indent="-358775" algn="l" rtl="0" fontAlgn="base">
              <a:lnSpc>
                <a:spcPct val="90000"/>
              </a:lnSpc>
              <a:spcBef>
                <a:spcPct val="3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257300" indent="-268288" algn="l" rtl="0" fontAlgn="base">
              <a:lnSpc>
                <a:spcPct val="90000"/>
              </a:lnSpc>
              <a:spcBef>
                <a:spcPct val="30000"/>
              </a:spcBef>
              <a:spcAft>
                <a:spcPct val="0"/>
              </a:spcAft>
              <a:buClr>
                <a:schemeClr val="tx2"/>
              </a:buClr>
              <a:buFont typeface="Symbol" pitchFamily="2" charset="2"/>
              <a:buChar char="·"/>
              <a:defRPr sz="2400" kern="1200">
                <a:solidFill>
                  <a:schemeClr val="tx1"/>
                </a:solidFill>
                <a:latin typeface="+mn-lt"/>
                <a:ea typeface="+mn-ea"/>
                <a:cs typeface="+mn-cs"/>
              </a:defRPr>
            </a:lvl3pPr>
            <a:lvl4pPr marL="1704975" indent="-268288" algn="l" rtl="0" fontAlgn="base">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4pPr>
            <a:lvl5pPr marL="2152650" indent="-268288" algn="l" rtl="0" fontAlgn="base">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45000"/>
              </a:spcAft>
              <a:buClr>
                <a:srgbClr val="CCE5E9"/>
              </a:buClr>
              <a:buSzTx/>
              <a:buFont typeface="Wingdings" pitchFamily="2" charset="2"/>
              <a:buNone/>
              <a:tabLst/>
              <a:defRPr/>
            </a:pPr>
            <a:endParaRPr lang="en-GB" altLang="en-US" sz="1800" dirty="0">
              <a:solidFill>
                <a:srgbClr val="CCE5E9"/>
              </a:solidFill>
              <a:latin typeface="Lucida Sans" panose="020B0602030504020204" pitchFamily="34" charset="77"/>
              <a:ea typeface="ＭＳ Ｐゴシック"/>
            </a:endParaRP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2"/>
          <a:stretch>
            <a:fillRect/>
          </a:stretch>
        </p:blipFill>
        <p:spPr>
          <a:xfrm>
            <a:off x="7527828" y="482489"/>
            <a:ext cx="4186128" cy="925134"/>
          </a:xfrm>
          <a:prstGeom prst="rect">
            <a:avLst/>
          </a:prstGeom>
          <a:noFill/>
        </p:spPr>
      </p:pic>
      <p:pic>
        <p:nvPicPr>
          <p:cNvPr id="12" name="Picture 11">
            <a:extLst>
              <a:ext uri="{FF2B5EF4-FFF2-40B4-BE49-F238E27FC236}">
                <a16:creationId xmlns:a16="http://schemas.microsoft.com/office/drawing/2014/main" id="{8F22A623-1B5C-E44A-A49C-8E51CC7056DA}"/>
              </a:ext>
            </a:extLst>
          </p:cNvPr>
          <p:cNvPicPr>
            <a:picLocks noChangeAspect="1"/>
          </p:cNvPicPr>
          <p:nvPr/>
        </p:nvPicPr>
        <p:blipFill rotWithShape="1">
          <a:blip r:embed="rId3">
            <a:alphaModFix amt="72000"/>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1301" t="-5466" b="-3431"/>
          <a:stretch/>
        </p:blipFill>
        <p:spPr>
          <a:xfrm>
            <a:off x="358775" y="477078"/>
            <a:ext cx="3570770" cy="930545"/>
          </a:xfrm>
          <a:prstGeom prst="rect">
            <a:avLst/>
          </a:prstGeom>
          <a:noFill/>
        </p:spPr>
      </p:pic>
      <p:sp>
        <p:nvSpPr>
          <p:cNvPr id="3" name="Rectangle 2">
            <a:extLst>
              <a:ext uri="{FF2B5EF4-FFF2-40B4-BE49-F238E27FC236}">
                <a16:creationId xmlns:a16="http://schemas.microsoft.com/office/drawing/2014/main" id="{31C5F4C0-A6D8-A349-8AA3-4868468AF6BD}"/>
              </a:ext>
            </a:extLst>
          </p:cNvPr>
          <p:cNvSpPr/>
          <p:nvPr/>
        </p:nvSpPr>
        <p:spPr>
          <a:xfrm>
            <a:off x="564184" y="5447698"/>
            <a:ext cx="4498146" cy="784830"/>
          </a:xfrm>
          <a:prstGeom prst="rect">
            <a:avLst/>
          </a:prstGeom>
        </p:spPr>
        <p:txBody>
          <a:bodyPr wrap="square">
            <a:spAutoFit/>
          </a:bodyPr>
          <a:lstStyle/>
          <a:p>
            <a:pPr lvl="0" fontAlgn="base">
              <a:lnSpc>
                <a:spcPct val="90000"/>
              </a:lnSpc>
              <a:spcBef>
                <a:spcPct val="0"/>
              </a:spcBef>
              <a:spcAft>
                <a:spcPct val="45000"/>
              </a:spcAft>
              <a:buClr>
                <a:srgbClr val="CCE5E9"/>
              </a:buClr>
              <a:defRPr/>
            </a:pPr>
            <a:r>
              <a:rPr lang="en-GB" altLang="en-US" sz="2000" dirty="0" err="1">
                <a:solidFill>
                  <a:srgbClr val="CCE5E9"/>
                </a:solidFill>
                <a:latin typeface="Lucida Sans"/>
                <a:ea typeface="ＭＳ Ｐゴシック"/>
              </a:rPr>
              <a:t>i.kramer@soton.ac.uk</a:t>
            </a:r>
            <a:endParaRPr lang="en-GB" altLang="en-US" sz="2000" dirty="0">
              <a:solidFill>
                <a:srgbClr val="CCE5E9"/>
              </a:solidFill>
              <a:latin typeface="Lucida Sans"/>
              <a:ea typeface="ＭＳ Ｐゴシック"/>
            </a:endParaRPr>
          </a:p>
          <a:p>
            <a:pPr lvl="0" fontAlgn="base">
              <a:lnSpc>
                <a:spcPct val="90000"/>
              </a:lnSpc>
              <a:spcBef>
                <a:spcPct val="0"/>
              </a:spcBef>
              <a:spcAft>
                <a:spcPct val="45000"/>
              </a:spcAft>
              <a:buClr>
                <a:srgbClr val="CCE5E9"/>
              </a:buClr>
              <a:defRPr/>
            </a:pPr>
            <a:r>
              <a:rPr lang="en-GB" altLang="en-US" sz="2000" dirty="0">
                <a:solidFill>
                  <a:srgbClr val="CCE5E9"/>
                </a:solidFill>
                <a:latin typeface="Lucida Sans"/>
                <a:ea typeface="ＭＳ Ｐゴシック"/>
              </a:rPr>
              <a:t>@</a:t>
            </a:r>
            <a:r>
              <a:rPr lang="en-GB" altLang="en-US" sz="2000" dirty="0" err="1">
                <a:solidFill>
                  <a:srgbClr val="CCE5E9"/>
                </a:solidFill>
                <a:latin typeface="Lucida Sans"/>
                <a:ea typeface="ＭＳ Ｐゴシック"/>
              </a:rPr>
              <a:t>ickramer</a:t>
            </a:r>
            <a:endParaRPr lang="en-GB" altLang="en-US" sz="2000" dirty="0">
              <a:solidFill>
                <a:srgbClr val="CCE5E9"/>
              </a:solidFill>
              <a:latin typeface="Lucida Sans"/>
              <a:ea typeface="ＭＳ Ｐゴシック"/>
            </a:endParaRPr>
          </a:p>
        </p:txBody>
      </p:sp>
      <p:sp>
        <p:nvSpPr>
          <p:cNvPr id="13" name="Rectangle 14">
            <a:extLst>
              <a:ext uri="{FF2B5EF4-FFF2-40B4-BE49-F238E27FC236}">
                <a16:creationId xmlns:a16="http://schemas.microsoft.com/office/drawing/2014/main" id="{DBD24C27-48C2-364F-A5B0-8CEB6CB9ACCF}"/>
              </a:ext>
            </a:extLst>
          </p:cNvPr>
          <p:cNvSpPr txBox="1">
            <a:spLocks noChangeArrowheads="1"/>
          </p:cNvSpPr>
          <p:nvPr/>
        </p:nvSpPr>
        <p:spPr bwMode="auto">
          <a:xfrm>
            <a:off x="5267738" y="1700214"/>
            <a:ext cx="634013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7500" kern="1200">
                <a:solidFill>
                  <a:schemeClr val="bg1"/>
                </a:solidFill>
                <a:latin typeface="+mj-lt"/>
                <a:ea typeface="+mj-ea"/>
                <a:cs typeface="+mj-cs"/>
              </a:defRPr>
            </a:lvl1pPr>
            <a:lvl2pPr algn="l" rtl="0" eaLnBrk="0" fontAlgn="base" hangingPunct="0">
              <a:spcBef>
                <a:spcPct val="0"/>
              </a:spcBef>
              <a:spcAft>
                <a:spcPct val="0"/>
              </a:spcAft>
              <a:defRPr sz="3500">
                <a:solidFill>
                  <a:schemeClr val="tx2"/>
                </a:solidFill>
                <a:latin typeface="Georgia" charset="0"/>
              </a:defRPr>
            </a:lvl2pPr>
            <a:lvl3pPr algn="l" rtl="0" eaLnBrk="0" fontAlgn="base" hangingPunct="0">
              <a:spcBef>
                <a:spcPct val="0"/>
              </a:spcBef>
              <a:spcAft>
                <a:spcPct val="0"/>
              </a:spcAft>
              <a:defRPr sz="3500">
                <a:solidFill>
                  <a:schemeClr val="tx2"/>
                </a:solidFill>
                <a:latin typeface="Georgia" charset="0"/>
              </a:defRPr>
            </a:lvl3pPr>
            <a:lvl4pPr algn="l" rtl="0" eaLnBrk="0" fontAlgn="base" hangingPunct="0">
              <a:spcBef>
                <a:spcPct val="0"/>
              </a:spcBef>
              <a:spcAft>
                <a:spcPct val="0"/>
              </a:spcAft>
              <a:defRPr sz="3500">
                <a:solidFill>
                  <a:schemeClr val="tx2"/>
                </a:solidFill>
                <a:latin typeface="Georgia" charset="0"/>
              </a:defRPr>
            </a:lvl4pPr>
            <a:lvl5pPr algn="l" rtl="0" eaLnBrk="0" fontAlgn="base" hangingPunct="0">
              <a:spcBef>
                <a:spcPct val="0"/>
              </a:spcBef>
              <a:spcAft>
                <a:spcPct val="0"/>
              </a:spcAft>
              <a:defRPr sz="3500">
                <a:solidFill>
                  <a:schemeClr val="tx2"/>
                </a:solidFill>
                <a:latin typeface="Georgia" charset="0"/>
              </a:defRPr>
            </a:lvl5pPr>
            <a:lvl6pPr marL="457200" algn="l" rtl="0" fontAlgn="base">
              <a:spcBef>
                <a:spcPct val="0"/>
              </a:spcBef>
              <a:spcAft>
                <a:spcPct val="0"/>
              </a:spcAft>
              <a:defRPr sz="3500">
                <a:solidFill>
                  <a:schemeClr val="tx2"/>
                </a:solidFill>
                <a:latin typeface="Georgia" charset="0"/>
              </a:defRPr>
            </a:lvl6pPr>
            <a:lvl7pPr marL="914400" algn="l" rtl="0" fontAlgn="base">
              <a:spcBef>
                <a:spcPct val="0"/>
              </a:spcBef>
              <a:spcAft>
                <a:spcPct val="0"/>
              </a:spcAft>
              <a:defRPr sz="3500">
                <a:solidFill>
                  <a:schemeClr val="tx2"/>
                </a:solidFill>
                <a:latin typeface="Georgia" charset="0"/>
              </a:defRPr>
            </a:lvl7pPr>
            <a:lvl8pPr marL="1371600" algn="l" rtl="0" fontAlgn="base">
              <a:spcBef>
                <a:spcPct val="0"/>
              </a:spcBef>
              <a:spcAft>
                <a:spcPct val="0"/>
              </a:spcAft>
              <a:defRPr sz="3500">
                <a:solidFill>
                  <a:schemeClr val="tx2"/>
                </a:solidFill>
                <a:latin typeface="Georgia" charset="0"/>
              </a:defRPr>
            </a:lvl8pPr>
            <a:lvl9pPr marL="1828800" algn="l" rtl="0" fontAlgn="base">
              <a:spcBef>
                <a:spcPct val="0"/>
              </a:spcBef>
              <a:spcAft>
                <a:spcPct val="0"/>
              </a:spcAft>
              <a:defRPr sz="3500">
                <a:solidFill>
                  <a:schemeClr val="tx2"/>
                </a:solidFill>
                <a:latin typeface="Georgia" charset="0"/>
              </a:defRPr>
            </a:lvl9pPr>
          </a:lstStyle>
          <a:p>
            <a:pPr lvl="0" eaLnBrk="1" hangingPunct="1">
              <a:defRPr/>
            </a:pPr>
            <a:r>
              <a:rPr lang="en-GB" altLang="nl-NL" sz="8000" dirty="0">
                <a:solidFill>
                  <a:srgbClr val="FFFFFF"/>
                </a:solidFill>
                <a:latin typeface="Lucida Sans" panose="020B0602030504020204" pitchFamily="34" charset="77"/>
              </a:rPr>
              <a:t>Thank you.</a:t>
            </a:r>
          </a:p>
        </p:txBody>
      </p:sp>
    </p:spTree>
    <p:extLst>
      <p:ext uri="{BB962C8B-B14F-4D97-AF65-F5344CB8AC3E}">
        <p14:creationId xmlns:p14="http://schemas.microsoft.com/office/powerpoint/2010/main" val="18148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515600" cy="3970102"/>
          </a:xfrm>
        </p:spPr>
        <p:txBody>
          <a:bodyPr/>
          <a:lstStyle/>
          <a:p>
            <a:pPr marL="0" indent="0">
              <a:buNone/>
            </a:pPr>
            <a:r>
              <a:rPr lang="en-GB" sz="3200" dirty="0"/>
              <a:t>Why is this a problem?</a:t>
            </a:r>
          </a:p>
          <a:p>
            <a:pPr marL="0" indent="0">
              <a:buNone/>
            </a:pPr>
            <a:r>
              <a:rPr lang="en-GB" sz="3200" dirty="0"/>
              <a:t>Best practise </a:t>
            </a:r>
            <a:r>
              <a:rPr lang="en-GB" sz="3200" i="1" dirty="0"/>
              <a:t>- from the deep learning domain</a:t>
            </a:r>
          </a:p>
          <a:p>
            <a:pPr marL="0" indent="0">
              <a:buNone/>
            </a:pPr>
            <a:r>
              <a:rPr lang="en-GB" sz="3200" dirty="0"/>
              <a:t>Best practise</a:t>
            </a:r>
            <a:r>
              <a:rPr lang="en-GB" sz="3200" i="1" dirty="0"/>
              <a:t> - from the remote sensing domain</a:t>
            </a:r>
          </a:p>
          <a:p>
            <a:pPr marL="0" indent="0">
              <a:buNone/>
            </a:pPr>
            <a:r>
              <a:rPr lang="en-GB" sz="3200" dirty="0"/>
              <a:t>Why was this a problem?</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Overview</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63935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0" y="1943930"/>
            <a:ext cx="6973957" cy="3970102"/>
          </a:xfrm>
        </p:spPr>
        <p:txBody>
          <a:bodyPr/>
          <a:lstStyle/>
          <a:p>
            <a:pPr marL="0" indent="0">
              <a:buNone/>
            </a:pPr>
            <a:r>
              <a:rPr lang="en-GB" altLang="en-US" sz="3200" dirty="0">
                <a:solidFill>
                  <a:srgbClr val="FFFFFF"/>
                </a:solidFill>
              </a:rPr>
              <a:t>First success of deep learning was shown on ImageNet competition</a:t>
            </a:r>
          </a:p>
          <a:p>
            <a:pPr marL="450850" lvl="1" indent="0">
              <a:buNone/>
            </a:pPr>
            <a:r>
              <a:rPr lang="en-GB" b="1" dirty="0"/>
              <a:t>14,197,122 images of 1000 classes</a:t>
            </a:r>
          </a:p>
          <a:p>
            <a:pPr marL="450850" lvl="1" indent="0">
              <a:buNone/>
            </a:pPr>
            <a:endParaRPr lang="en-GB" sz="3200" dirty="0">
              <a:solidFill>
                <a:srgbClr val="FFFFFF"/>
              </a:solidFill>
            </a:endParaRPr>
          </a:p>
          <a:p>
            <a:pPr marL="0" indent="0">
              <a:buNone/>
            </a:pPr>
            <a:r>
              <a:rPr lang="en-GB" altLang="en-US" sz="3200" dirty="0">
                <a:solidFill>
                  <a:srgbClr val="FFFFFF"/>
                </a:solidFill>
              </a:rPr>
              <a:t>Results of first applications on small datasets were discouraging</a:t>
            </a:r>
            <a:endParaRPr lang="en-GB" sz="3200" dirty="0">
              <a:solidFill>
                <a:srgbClr val="FFFFFF"/>
              </a:solidFill>
            </a:endParaRPr>
          </a:p>
          <a:p>
            <a:pPr lvl="1"/>
            <a:endParaRPr lang="en-GB"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2"/>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3">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dirty="0"/>
              <a:t>Why is this a problem?</a:t>
            </a:r>
          </a:p>
        </p:txBody>
      </p:sp>
      <p:pic>
        <p:nvPicPr>
          <p:cNvPr id="8" name="Picture 7">
            <a:extLst>
              <a:ext uri="{FF2B5EF4-FFF2-40B4-BE49-F238E27FC236}">
                <a16:creationId xmlns:a16="http://schemas.microsoft.com/office/drawing/2014/main" id="{3EB558C3-0360-D24E-866D-39FF19142D9A}"/>
              </a:ext>
            </a:extLst>
          </p:cNvPr>
          <p:cNvPicPr>
            <a:picLocks noChangeAspect="1"/>
          </p:cNvPicPr>
          <p:nvPr/>
        </p:nvPicPr>
        <p:blipFill rotWithShape="1">
          <a:blip r:embed="rId4"/>
          <a:srcRect r="4066"/>
          <a:stretch/>
        </p:blipFill>
        <p:spPr>
          <a:xfrm>
            <a:off x="7895068" y="2297817"/>
            <a:ext cx="3722235" cy="2913224"/>
          </a:xfrm>
          <a:prstGeom prst="rect">
            <a:avLst/>
          </a:prstGeom>
        </p:spPr>
      </p:pic>
    </p:spTree>
    <p:extLst>
      <p:ext uri="{BB962C8B-B14F-4D97-AF65-F5344CB8AC3E}">
        <p14:creationId xmlns:p14="http://schemas.microsoft.com/office/powerpoint/2010/main" val="165988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4785359" cy="3970102"/>
          </a:xfrm>
        </p:spPr>
        <p:txBody>
          <a:bodyPr/>
          <a:lstStyle/>
          <a:p>
            <a:pPr marL="0" indent="0">
              <a:buNone/>
            </a:pPr>
            <a:r>
              <a:rPr lang="en-GB" sz="2800" b="1" dirty="0"/>
              <a:t>Overfitting</a:t>
            </a:r>
            <a:r>
              <a:rPr lang="en-GB" sz="2800" dirty="0"/>
              <a:t> occurs when a model with high capacity fits the noise in the data instead of the (assumed) underlying relationship</a:t>
            </a:r>
          </a:p>
          <a:p>
            <a:pPr lvl="1"/>
            <a:r>
              <a:rPr lang="en-GB" sz="2400" dirty="0"/>
              <a:t>Using irrelevant features for predictions</a:t>
            </a:r>
          </a:p>
          <a:p>
            <a:pPr lvl="1"/>
            <a:r>
              <a:rPr lang="en-GB" sz="2400" dirty="0"/>
              <a:t>Not generalize to new data</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2"/>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3">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Main threat - overfitting</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8" name="Picture 2" descr="Size &#10;θο + θ1Τ &#10;Size &#10;θο Η- Η- θ2Τ2 ">
            <a:extLst>
              <a:ext uri="{FF2B5EF4-FFF2-40B4-BE49-F238E27FC236}">
                <a16:creationId xmlns:a16="http://schemas.microsoft.com/office/drawing/2014/main" id="{C77A7021-E406-7740-8CC7-7AD7B9905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440" y="1943931"/>
            <a:ext cx="6009643" cy="22630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AC64942-2F6F-574F-A241-0A733CE8F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733" y="4707991"/>
            <a:ext cx="2858029" cy="1928191"/>
          </a:xfrm>
          <a:prstGeom prst="rect">
            <a:avLst/>
          </a:prstGeom>
        </p:spPr>
      </p:pic>
    </p:spTree>
    <p:extLst>
      <p:ext uri="{BB962C8B-B14F-4D97-AF65-F5344CB8AC3E}">
        <p14:creationId xmlns:p14="http://schemas.microsoft.com/office/powerpoint/2010/main" val="158402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Main threat - overfitting</a:t>
            </a:r>
            <a:endParaRPr kumimoji="0" lang="en-GB" sz="440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pic>
        <p:nvPicPr>
          <p:cNvPr id="2" name="Picture 1">
            <a:extLst>
              <a:ext uri="{FF2B5EF4-FFF2-40B4-BE49-F238E27FC236}">
                <a16:creationId xmlns:a16="http://schemas.microsoft.com/office/drawing/2014/main" id="{C5B3DD06-D019-8845-87C1-1DD0D8F46C4D}"/>
              </a:ext>
            </a:extLst>
          </p:cNvPr>
          <p:cNvPicPr>
            <a:picLocks noChangeAspect="1"/>
          </p:cNvPicPr>
          <p:nvPr/>
        </p:nvPicPr>
        <p:blipFill>
          <a:blip r:embed="rId5"/>
          <a:stretch>
            <a:fillRect/>
          </a:stretch>
        </p:blipFill>
        <p:spPr>
          <a:xfrm>
            <a:off x="6905456" y="2537502"/>
            <a:ext cx="3350907" cy="2782957"/>
          </a:xfrm>
          <a:prstGeom prst="rect">
            <a:avLst/>
          </a:prstGeom>
        </p:spPr>
      </p:pic>
      <p:sp>
        <p:nvSpPr>
          <p:cNvPr id="5" name="Content Placeholder 4">
            <a:extLst>
              <a:ext uri="{FF2B5EF4-FFF2-40B4-BE49-F238E27FC236}">
                <a16:creationId xmlns:a16="http://schemas.microsoft.com/office/drawing/2014/main" id="{AC4424F6-8473-544E-8A5C-5EE93B604F04}"/>
              </a:ext>
            </a:extLst>
          </p:cNvPr>
          <p:cNvSpPr>
            <a:spLocks noGrp="1"/>
          </p:cNvSpPr>
          <p:nvPr>
            <p:ph idx="1"/>
          </p:nvPr>
        </p:nvSpPr>
        <p:spPr/>
        <p:txBody>
          <a:bodyPr/>
          <a:lstStyle/>
          <a:p>
            <a:endParaRPr lang="en-GB"/>
          </a:p>
        </p:txBody>
      </p:sp>
      <p:sp>
        <p:nvSpPr>
          <p:cNvPr id="17" name="Content Placeholder 3">
            <a:extLst>
              <a:ext uri="{FF2B5EF4-FFF2-40B4-BE49-F238E27FC236}">
                <a16:creationId xmlns:a16="http://schemas.microsoft.com/office/drawing/2014/main" id="{EEFD5B91-D540-374E-9A9A-33FC7CD401CB}"/>
              </a:ext>
            </a:extLst>
          </p:cNvPr>
          <p:cNvSpPr txBox="1">
            <a:spLocks/>
          </p:cNvSpPr>
          <p:nvPr/>
        </p:nvSpPr>
        <p:spPr bwMode="auto">
          <a:xfrm>
            <a:off x="838201" y="1943930"/>
            <a:ext cx="4785359" cy="3970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271463" indent="-271463" algn="l" rtl="0" eaLnBrk="1" fontAlgn="base" hangingPunct="1">
              <a:spcBef>
                <a:spcPct val="70000"/>
              </a:spcBef>
              <a:spcAft>
                <a:spcPct val="0"/>
              </a:spcAft>
              <a:buClr>
                <a:schemeClr val="tx2"/>
              </a:buClr>
              <a:buFont typeface="Wingdings" pitchFamily="2" charset="2"/>
              <a:buChar char="§"/>
              <a:defRPr sz="3000" kern="1200">
                <a:solidFill>
                  <a:schemeClr val="tx1"/>
                </a:solidFill>
                <a:latin typeface="+mn-lt"/>
                <a:ea typeface="+mn-ea"/>
                <a:cs typeface="+mn-cs"/>
              </a:defRPr>
            </a:lvl1pPr>
            <a:lvl2pPr marL="809625" indent="-358775" algn="l" rtl="0" eaLnBrk="1" fontAlgn="base" hangingPunct="1">
              <a:lnSpc>
                <a:spcPct val="90000"/>
              </a:lnSpc>
              <a:spcBef>
                <a:spcPct val="3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257300" indent="-268288" algn="l" rtl="0" eaLnBrk="1" fontAlgn="base" hangingPunct="1">
              <a:lnSpc>
                <a:spcPct val="90000"/>
              </a:lnSpc>
              <a:spcBef>
                <a:spcPct val="30000"/>
              </a:spcBef>
              <a:spcAft>
                <a:spcPct val="0"/>
              </a:spcAft>
              <a:buClr>
                <a:schemeClr val="tx2"/>
              </a:buClr>
              <a:buFont typeface="Symbol" pitchFamily="2" charset="2"/>
              <a:buChar char="·"/>
              <a:defRPr sz="2400" kern="1200">
                <a:solidFill>
                  <a:schemeClr val="tx1"/>
                </a:solidFill>
                <a:latin typeface="+mn-lt"/>
                <a:ea typeface="+mn-ea"/>
                <a:cs typeface="+mn-cs"/>
              </a:defRPr>
            </a:lvl3pPr>
            <a:lvl4pPr marL="1704975" indent="-268288" algn="l" rtl="0" eaLnBrk="1" fontAlgn="base" hangingPunct="1">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4pPr>
            <a:lvl5pPr marL="2152650" indent="-268288" algn="l" rtl="0" eaLnBrk="1" fontAlgn="base" hangingPunct="1">
              <a:lnSpc>
                <a:spcPct val="90000"/>
              </a:lnSpc>
              <a:spcBef>
                <a:spcPct val="30000"/>
              </a:spcBef>
              <a:spcAft>
                <a:spcPct val="0"/>
              </a:spcAft>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GB" sz="2800" b="1"/>
              <a:t>Overfitting</a:t>
            </a:r>
            <a:r>
              <a:rPr lang="en-GB" sz="2800"/>
              <a:t> occurs when a model with high capacity fits the noise in the data instead of the (assumed) underlying relationship</a:t>
            </a:r>
          </a:p>
          <a:p>
            <a:pPr lvl="1"/>
            <a:r>
              <a:rPr lang="en-GB" sz="2400"/>
              <a:t>Using irrelevant features for predictions</a:t>
            </a:r>
          </a:p>
          <a:p>
            <a:pPr lvl="1"/>
            <a:r>
              <a:rPr lang="en-GB" sz="2400"/>
              <a:t>Not generalize to new data</a:t>
            </a:r>
            <a:endParaRPr lang="en-GB" sz="2400" dirty="0"/>
          </a:p>
        </p:txBody>
      </p:sp>
    </p:spTree>
    <p:extLst>
      <p:ext uri="{BB962C8B-B14F-4D97-AF65-F5344CB8AC3E}">
        <p14:creationId xmlns:p14="http://schemas.microsoft.com/office/powerpoint/2010/main" val="156220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7527828" y="482489"/>
            <a:ext cx="4186128" cy="925134"/>
          </a:xfrm>
          <a:prstGeom prst="rect">
            <a:avLst/>
          </a:prstGeom>
          <a:noFill/>
        </p:spPr>
      </p:pic>
      <p:pic>
        <p:nvPicPr>
          <p:cNvPr id="12" name="Picture 11">
            <a:extLst>
              <a:ext uri="{FF2B5EF4-FFF2-40B4-BE49-F238E27FC236}">
                <a16:creationId xmlns:a16="http://schemas.microsoft.com/office/drawing/2014/main" id="{8F22A623-1B5C-E44A-A49C-8E51CC7056DA}"/>
              </a:ext>
            </a:extLst>
          </p:cNvPr>
          <p:cNvPicPr>
            <a:picLocks noChangeAspect="1"/>
          </p:cNvPicPr>
          <p:nvPr/>
        </p:nvPicPr>
        <p:blipFill rotWithShape="1">
          <a:blip r:embed="rId4">
            <a:alphaModFix amt="72000"/>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rcRect l="-1301" t="-5466" b="-3431"/>
          <a:stretch/>
        </p:blipFill>
        <p:spPr>
          <a:xfrm>
            <a:off x="358775" y="477078"/>
            <a:ext cx="3570770" cy="930545"/>
          </a:xfrm>
          <a:prstGeom prst="rect">
            <a:avLst/>
          </a:prstGeom>
          <a:noFill/>
        </p:spPr>
      </p:pic>
      <p:sp>
        <p:nvSpPr>
          <p:cNvPr id="13" name="Rectangle 14">
            <a:extLst>
              <a:ext uri="{FF2B5EF4-FFF2-40B4-BE49-F238E27FC236}">
                <a16:creationId xmlns:a16="http://schemas.microsoft.com/office/drawing/2014/main" id="{DBD24C27-48C2-364F-A5B0-8CEB6CB9ACCF}"/>
              </a:ext>
            </a:extLst>
          </p:cNvPr>
          <p:cNvSpPr txBox="1">
            <a:spLocks noChangeArrowheads="1"/>
          </p:cNvSpPr>
          <p:nvPr/>
        </p:nvSpPr>
        <p:spPr bwMode="auto">
          <a:xfrm>
            <a:off x="564184" y="1700214"/>
            <a:ext cx="11043689"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7500" kern="1200">
                <a:solidFill>
                  <a:schemeClr val="bg1"/>
                </a:solidFill>
                <a:latin typeface="+mj-lt"/>
                <a:ea typeface="+mj-ea"/>
                <a:cs typeface="+mj-cs"/>
              </a:defRPr>
            </a:lvl1pPr>
            <a:lvl2pPr algn="l" rtl="0" eaLnBrk="0" fontAlgn="base" hangingPunct="0">
              <a:spcBef>
                <a:spcPct val="0"/>
              </a:spcBef>
              <a:spcAft>
                <a:spcPct val="0"/>
              </a:spcAft>
              <a:defRPr sz="3500">
                <a:solidFill>
                  <a:schemeClr val="tx2"/>
                </a:solidFill>
                <a:latin typeface="Georgia" charset="0"/>
              </a:defRPr>
            </a:lvl2pPr>
            <a:lvl3pPr algn="l" rtl="0" eaLnBrk="0" fontAlgn="base" hangingPunct="0">
              <a:spcBef>
                <a:spcPct val="0"/>
              </a:spcBef>
              <a:spcAft>
                <a:spcPct val="0"/>
              </a:spcAft>
              <a:defRPr sz="3500">
                <a:solidFill>
                  <a:schemeClr val="tx2"/>
                </a:solidFill>
                <a:latin typeface="Georgia" charset="0"/>
              </a:defRPr>
            </a:lvl3pPr>
            <a:lvl4pPr algn="l" rtl="0" eaLnBrk="0" fontAlgn="base" hangingPunct="0">
              <a:spcBef>
                <a:spcPct val="0"/>
              </a:spcBef>
              <a:spcAft>
                <a:spcPct val="0"/>
              </a:spcAft>
              <a:defRPr sz="3500">
                <a:solidFill>
                  <a:schemeClr val="tx2"/>
                </a:solidFill>
                <a:latin typeface="Georgia" charset="0"/>
              </a:defRPr>
            </a:lvl4pPr>
            <a:lvl5pPr algn="l" rtl="0" eaLnBrk="0" fontAlgn="base" hangingPunct="0">
              <a:spcBef>
                <a:spcPct val="0"/>
              </a:spcBef>
              <a:spcAft>
                <a:spcPct val="0"/>
              </a:spcAft>
              <a:defRPr sz="3500">
                <a:solidFill>
                  <a:schemeClr val="tx2"/>
                </a:solidFill>
                <a:latin typeface="Georgia" charset="0"/>
              </a:defRPr>
            </a:lvl5pPr>
            <a:lvl6pPr marL="457200" algn="l" rtl="0" fontAlgn="base">
              <a:spcBef>
                <a:spcPct val="0"/>
              </a:spcBef>
              <a:spcAft>
                <a:spcPct val="0"/>
              </a:spcAft>
              <a:defRPr sz="3500">
                <a:solidFill>
                  <a:schemeClr val="tx2"/>
                </a:solidFill>
                <a:latin typeface="Georgia" charset="0"/>
              </a:defRPr>
            </a:lvl6pPr>
            <a:lvl7pPr marL="914400" algn="l" rtl="0" fontAlgn="base">
              <a:spcBef>
                <a:spcPct val="0"/>
              </a:spcBef>
              <a:spcAft>
                <a:spcPct val="0"/>
              </a:spcAft>
              <a:defRPr sz="3500">
                <a:solidFill>
                  <a:schemeClr val="tx2"/>
                </a:solidFill>
                <a:latin typeface="Georgia" charset="0"/>
              </a:defRPr>
            </a:lvl7pPr>
            <a:lvl8pPr marL="1371600" algn="l" rtl="0" fontAlgn="base">
              <a:spcBef>
                <a:spcPct val="0"/>
              </a:spcBef>
              <a:spcAft>
                <a:spcPct val="0"/>
              </a:spcAft>
              <a:defRPr sz="3500">
                <a:solidFill>
                  <a:schemeClr val="tx2"/>
                </a:solidFill>
                <a:latin typeface="Georgia" charset="0"/>
              </a:defRPr>
            </a:lvl8pPr>
            <a:lvl9pPr marL="1828800" algn="l" rtl="0" fontAlgn="base">
              <a:spcBef>
                <a:spcPct val="0"/>
              </a:spcBef>
              <a:spcAft>
                <a:spcPct val="0"/>
              </a:spcAft>
              <a:defRPr sz="3500">
                <a:solidFill>
                  <a:schemeClr val="tx2"/>
                </a:solidFill>
                <a:latin typeface="Georgia" charset="0"/>
              </a:defRPr>
            </a:lvl9pPr>
          </a:lstStyle>
          <a:p>
            <a:pPr lvl="0" eaLnBrk="1" hangingPunct="1">
              <a:defRPr/>
            </a:pPr>
            <a:r>
              <a:rPr lang="en-GB" altLang="nl-NL" sz="6600" dirty="0">
                <a:solidFill>
                  <a:srgbClr val="FFFFFF"/>
                </a:solidFill>
                <a:latin typeface="Lucida Sans" panose="020B0602030504020204" pitchFamily="34" charset="77"/>
              </a:rPr>
              <a:t>Best practise </a:t>
            </a:r>
          </a:p>
          <a:p>
            <a:pPr lvl="0" eaLnBrk="1" hangingPunct="1">
              <a:defRPr/>
            </a:pPr>
            <a:r>
              <a:rPr lang="en-GB" altLang="nl-NL" sz="5400" i="1" dirty="0">
                <a:solidFill>
                  <a:srgbClr val="FFFFFF"/>
                </a:solidFill>
                <a:latin typeface="Lucida Sans" panose="020B0602030504020204" pitchFamily="34" charset="77"/>
              </a:rPr>
              <a:t>from the deep learning domain</a:t>
            </a:r>
          </a:p>
        </p:txBody>
      </p:sp>
    </p:spTree>
    <p:extLst>
      <p:ext uri="{BB962C8B-B14F-4D97-AF65-F5344CB8AC3E}">
        <p14:creationId xmlns:p14="http://schemas.microsoft.com/office/powerpoint/2010/main" val="2029503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515600" cy="3970102"/>
          </a:xfrm>
        </p:spPr>
        <p:txBody>
          <a:bodyPr/>
          <a:lstStyle/>
          <a:p>
            <a:r>
              <a:rPr lang="en-GB" dirty="0"/>
              <a:t>Add more data </a:t>
            </a:r>
          </a:p>
          <a:p>
            <a:pPr lvl="1"/>
            <a:r>
              <a:rPr lang="en-GB" dirty="0"/>
              <a:t>Known sites - </a:t>
            </a:r>
            <a:r>
              <a:rPr lang="en-GB" i="1" dirty="0"/>
              <a:t>Can you expand the area?</a:t>
            </a:r>
          </a:p>
          <a:p>
            <a:pPr lvl="1"/>
            <a:r>
              <a:rPr lang="en-GB" dirty="0"/>
              <a:t>Remote sensor - </a:t>
            </a:r>
            <a:r>
              <a:rPr lang="en-GB" i="1" dirty="0"/>
              <a:t>Can you get hold of more RS data?</a:t>
            </a:r>
          </a:p>
          <a:p>
            <a:r>
              <a:rPr lang="en-GB" dirty="0"/>
              <a:t>Data augmentation</a:t>
            </a:r>
          </a:p>
          <a:p>
            <a:pPr lvl="1"/>
            <a:r>
              <a:rPr lang="en-GB" dirty="0"/>
              <a:t>Rotation, zoom, shift etc.</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2"/>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3">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75305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Data</a:t>
            </a:r>
          </a:p>
        </p:txBody>
      </p:sp>
      <p:pic>
        <p:nvPicPr>
          <p:cNvPr id="7" name="Picture 6">
            <a:extLst>
              <a:ext uri="{FF2B5EF4-FFF2-40B4-BE49-F238E27FC236}">
                <a16:creationId xmlns:a16="http://schemas.microsoft.com/office/drawing/2014/main" id="{36CED395-DD47-A14B-AE2E-583F3E2E7894}"/>
              </a:ext>
            </a:extLst>
          </p:cNvPr>
          <p:cNvPicPr>
            <a:picLocks noChangeAspect="1"/>
          </p:cNvPicPr>
          <p:nvPr/>
        </p:nvPicPr>
        <p:blipFill>
          <a:blip r:embed="rId4"/>
          <a:stretch>
            <a:fillRect/>
          </a:stretch>
        </p:blipFill>
        <p:spPr>
          <a:xfrm>
            <a:off x="6229074" y="4112221"/>
            <a:ext cx="5499100" cy="1943100"/>
          </a:xfrm>
          <a:prstGeom prst="rect">
            <a:avLst/>
          </a:prstGeom>
        </p:spPr>
      </p:pic>
      <p:pic>
        <p:nvPicPr>
          <p:cNvPr id="8" name="Picture 7">
            <a:extLst>
              <a:ext uri="{FF2B5EF4-FFF2-40B4-BE49-F238E27FC236}">
                <a16:creationId xmlns:a16="http://schemas.microsoft.com/office/drawing/2014/main" id="{C163A7A0-12E6-1D40-A133-B4112D2D6015}"/>
              </a:ext>
            </a:extLst>
          </p:cNvPr>
          <p:cNvPicPr>
            <a:picLocks noChangeAspect="1"/>
          </p:cNvPicPr>
          <p:nvPr/>
        </p:nvPicPr>
        <p:blipFill>
          <a:blip r:embed="rId5"/>
          <a:stretch>
            <a:fillRect/>
          </a:stretch>
        </p:blipFill>
        <p:spPr>
          <a:xfrm>
            <a:off x="2510509" y="4871674"/>
            <a:ext cx="3585492" cy="1295598"/>
          </a:xfrm>
          <a:prstGeom prst="rect">
            <a:avLst/>
          </a:prstGeom>
        </p:spPr>
      </p:pic>
    </p:spTree>
    <p:extLst>
      <p:ext uri="{BB962C8B-B14F-4D97-AF65-F5344CB8AC3E}">
        <p14:creationId xmlns:p14="http://schemas.microsoft.com/office/powerpoint/2010/main" val="350289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6225539" cy="3970102"/>
          </a:xfrm>
        </p:spPr>
        <p:txBody>
          <a:bodyPr/>
          <a:lstStyle/>
          <a:p>
            <a:r>
              <a:rPr lang="en-GB" sz="2800" dirty="0"/>
              <a:t>Initially thought </a:t>
            </a:r>
          </a:p>
          <a:p>
            <a:pPr lvl="1"/>
            <a:r>
              <a:rPr lang="en-GB" sz="2400" i="1" dirty="0"/>
              <a:t>Small dataset don’t work with DL</a:t>
            </a:r>
          </a:p>
          <a:p>
            <a:pPr lvl="2"/>
            <a:r>
              <a:rPr lang="en-GB" sz="2000" dirty="0"/>
              <a:t>Smaller neural networks can be preferred if the data is not complex enough to prevent overfitting</a:t>
            </a:r>
          </a:p>
          <a:p>
            <a:r>
              <a:rPr lang="en-GB" sz="2800" dirty="0"/>
              <a:t>Latest consensus (Stanford)</a:t>
            </a:r>
          </a:p>
          <a:p>
            <a:pPr lvl="1"/>
            <a:r>
              <a:rPr lang="en-GB" sz="2400" b="1" dirty="0"/>
              <a:t>“Don’t use a smaller network, </a:t>
            </a:r>
            <a:r>
              <a:rPr lang="en-GB" sz="2400" dirty="0"/>
              <a:t>use other regularization techniques to control overfitting.</a:t>
            </a:r>
            <a:r>
              <a:rPr lang="en-GB" sz="2400" b="1" dirty="0"/>
              <a:t>” - </a:t>
            </a:r>
            <a:r>
              <a:rPr lang="en-GB" sz="1600" i="1" dirty="0">
                <a:solidFill>
                  <a:srgbClr val="FFFFFF"/>
                </a:solidFill>
                <a:hlinkClick r:id="rId3"/>
              </a:rPr>
              <a:t>http://cs231n.github.io/neural-networks-1/</a:t>
            </a:r>
            <a:endParaRPr lang="en-GB" sz="1600" i="1" dirty="0">
              <a:solidFill>
                <a:srgbClr val="FFFFFF"/>
              </a:solidFill>
            </a:endParaRPr>
          </a:p>
          <a:p>
            <a:pPr lvl="1"/>
            <a:endParaRPr lang="en-GB" sz="1600" b="1" i="1" dirty="0"/>
          </a:p>
          <a:p>
            <a:pPr lvl="1"/>
            <a:r>
              <a:rPr lang="en-GB" sz="1400" dirty="0" err="1"/>
              <a:t>Choromanska</a:t>
            </a:r>
            <a:r>
              <a:rPr lang="en-GB" sz="1400" dirty="0"/>
              <a:t>, Anna, et al. "The loss surfaces of multilayer networks." </a:t>
            </a:r>
            <a:r>
              <a:rPr lang="en-GB" sz="1400" i="1" dirty="0"/>
              <a:t>Artificial Intelligence and Statistics</a:t>
            </a:r>
            <a:r>
              <a:rPr lang="en-GB" sz="1400" dirty="0"/>
              <a:t>. 2015.</a:t>
            </a:r>
            <a:endParaRPr lang="en-GB" sz="1200" b="1" dirty="0"/>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4"/>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5">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75305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Architecture complexity</a:t>
            </a:r>
          </a:p>
        </p:txBody>
      </p:sp>
      <p:pic>
        <p:nvPicPr>
          <p:cNvPr id="2" name="Picture 1">
            <a:extLst>
              <a:ext uri="{FF2B5EF4-FFF2-40B4-BE49-F238E27FC236}">
                <a16:creationId xmlns:a16="http://schemas.microsoft.com/office/drawing/2014/main" id="{20520BA1-1DDB-0744-9CE2-559F1F8D3F0B}"/>
              </a:ext>
            </a:extLst>
          </p:cNvPr>
          <p:cNvPicPr>
            <a:picLocks noChangeAspect="1"/>
          </p:cNvPicPr>
          <p:nvPr/>
        </p:nvPicPr>
        <p:blipFill>
          <a:blip r:embed="rId6"/>
          <a:stretch>
            <a:fillRect/>
          </a:stretch>
        </p:blipFill>
        <p:spPr>
          <a:xfrm>
            <a:off x="7477236" y="1550669"/>
            <a:ext cx="4350148" cy="1544281"/>
          </a:xfrm>
          <a:prstGeom prst="rect">
            <a:avLst/>
          </a:prstGeom>
        </p:spPr>
      </p:pic>
      <p:sp>
        <p:nvSpPr>
          <p:cNvPr id="3" name="Rectangle 2">
            <a:extLst>
              <a:ext uri="{FF2B5EF4-FFF2-40B4-BE49-F238E27FC236}">
                <a16:creationId xmlns:a16="http://schemas.microsoft.com/office/drawing/2014/main" id="{A14961C3-CAC0-8E41-AEA3-7BAB32F648E3}"/>
              </a:ext>
            </a:extLst>
          </p:cNvPr>
          <p:cNvSpPr/>
          <p:nvPr/>
        </p:nvSpPr>
        <p:spPr>
          <a:xfrm>
            <a:off x="7477236" y="3066929"/>
            <a:ext cx="4480831" cy="954107"/>
          </a:xfrm>
          <a:prstGeom prst="rect">
            <a:avLst/>
          </a:prstGeom>
        </p:spPr>
        <p:txBody>
          <a:bodyPr wrap="square">
            <a:spAutoFit/>
          </a:bodyPr>
          <a:lstStyle/>
          <a:p>
            <a:r>
              <a:rPr lang="en-GB" sz="1400" dirty="0"/>
              <a:t>Decision regions by a trained neural network: Networks with more neurons can express more complicated functions</a:t>
            </a:r>
          </a:p>
          <a:p>
            <a:endParaRPr lang="en-GB" sz="1400" dirty="0"/>
          </a:p>
        </p:txBody>
      </p:sp>
      <p:pic>
        <p:nvPicPr>
          <p:cNvPr id="5" name="Picture 4">
            <a:extLst>
              <a:ext uri="{FF2B5EF4-FFF2-40B4-BE49-F238E27FC236}">
                <a16:creationId xmlns:a16="http://schemas.microsoft.com/office/drawing/2014/main" id="{E710A324-F865-B04B-98A1-E62D62D20553}"/>
              </a:ext>
            </a:extLst>
          </p:cNvPr>
          <p:cNvPicPr>
            <a:picLocks noChangeAspect="1"/>
          </p:cNvPicPr>
          <p:nvPr/>
        </p:nvPicPr>
        <p:blipFill>
          <a:blip r:embed="rId7"/>
          <a:stretch>
            <a:fillRect/>
          </a:stretch>
        </p:blipFill>
        <p:spPr>
          <a:xfrm>
            <a:off x="7477236" y="3863250"/>
            <a:ext cx="4328160" cy="1583375"/>
          </a:xfrm>
          <a:prstGeom prst="rect">
            <a:avLst/>
          </a:prstGeom>
        </p:spPr>
      </p:pic>
      <p:sp>
        <p:nvSpPr>
          <p:cNvPr id="6" name="Rectangle 5">
            <a:extLst>
              <a:ext uri="{FF2B5EF4-FFF2-40B4-BE49-F238E27FC236}">
                <a16:creationId xmlns:a16="http://schemas.microsoft.com/office/drawing/2014/main" id="{8AA43AB3-0507-A347-B826-44D87E9AE0B4}"/>
              </a:ext>
            </a:extLst>
          </p:cNvPr>
          <p:cNvSpPr/>
          <p:nvPr/>
        </p:nvSpPr>
        <p:spPr>
          <a:xfrm>
            <a:off x="7477236" y="5446625"/>
            <a:ext cx="4328160" cy="738664"/>
          </a:xfrm>
          <a:prstGeom prst="rect">
            <a:avLst/>
          </a:prstGeom>
        </p:spPr>
        <p:txBody>
          <a:bodyPr wrap="square">
            <a:spAutoFit/>
          </a:bodyPr>
          <a:lstStyle/>
          <a:p>
            <a:r>
              <a:rPr lang="en-GB" sz="1400" dirty="0"/>
              <a:t>Regularization strength: network with 20 hidden neurons, final decision regions are smoother with a higher regularization.</a:t>
            </a:r>
          </a:p>
        </p:txBody>
      </p:sp>
      <p:sp>
        <p:nvSpPr>
          <p:cNvPr id="7" name="Rectangle 6">
            <a:extLst>
              <a:ext uri="{FF2B5EF4-FFF2-40B4-BE49-F238E27FC236}">
                <a16:creationId xmlns:a16="http://schemas.microsoft.com/office/drawing/2014/main" id="{C9C63C84-A08E-5C46-9E0E-8062506BF5BC}"/>
              </a:ext>
            </a:extLst>
          </p:cNvPr>
          <p:cNvSpPr/>
          <p:nvPr/>
        </p:nvSpPr>
        <p:spPr>
          <a:xfrm>
            <a:off x="7477235" y="6268957"/>
            <a:ext cx="2779127" cy="230832"/>
          </a:xfrm>
          <a:prstGeom prst="rect">
            <a:avLst/>
          </a:prstGeom>
        </p:spPr>
        <p:txBody>
          <a:bodyPr wrap="square">
            <a:spAutoFit/>
          </a:bodyPr>
          <a:lstStyle/>
          <a:p>
            <a:pPr lvl="0"/>
            <a:r>
              <a:rPr lang="en-GB" sz="900" dirty="0">
                <a:solidFill>
                  <a:srgbClr val="FFFFFF"/>
                </a:solidFill>
              </a:rPr>
              <a:t>http://cs231n.github.io/neural-networks-1/</a:t>
            </a:r>
          </a:p>
        </p:txBody>
      </p:sp>
    </p:spTree>
    <p:extLst>
      <p:ext uri="{BB962C8B-B14F-4D97-AF65-F5344CB8AC3E}">
        <p14:creationId xmlns:p14="http://schemas.microsoft.com/office/powerpoint/2010/main" val="160852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ABBC11-3D91-6C48-B57A-ABC3A13F4975}"/>
              </a:ext>
            </a:extLst>
          </p:cNvPr>
          <p:cNvSpPr>
            <a:spLocks noGrp="1"/>
          </p:cNvSpPr>
          <p:nvPr>
            <p:ph idx="1"/>
          </p:nvPr>
        </p:nvSpPr>
        <p:spPr>
          <a:xfrm>
            <a:off x="838201" y="1943930"/>
            <a:ext cx="10515600" cy="3970102"/>
          </a:xfrm>
        </p:spPr>
        <p:txBody>
          <a:bodyPr/>
          <a:lstStyle/>
          <a:p>
            <a:r>
              <a:rPr lang="en-GB" dirty="0"/>
              <a:t>Always use data normalization</a:t>
            </a:r>
          </a:p>
          <a:p>
            <a:pPr lvl="1"/>
            <a:r>
              <a:rPr lang="en-GB" b="1" dirty="0"/>
              <a:t>Normalize</a:t>
            </a:r>
            <a:r>
              <a:rPr lang="en-GB" dirty="0"/>
              <a:t> your inputs</a:t>
            </a:r>
          </a:p>
          <a:p>
            <a:pPr lvl="2"/>
            <a:r>
              <a:rPr lang="en-GB" dirty="0"/>
              <a:t>Calculating averages and variances </a:t>
            </a:r>
          </a:p>
          <a:p>
            <a:pPr lvl="1"/>
            <a:r>
              <a:rPr lang="en-GB" b="1" dirty="0"/>
              <a:t>Normalize</a:t>
            </a:r>
            <a:r>
              <a:rPr lang="en-GB" dirty="0"/>
              <a:t> intermediate layers</a:t>
            </a:r>
          </a:p>
          <a:p>
            <a:pPr lvl="2"/>
            <a:r>
              <a:rPr lang="en-GB" b="1" dirty="0"/>
              <a:t>Batch Normalization (</a:t>
            </a:r>
            <a:r>
              <a:rPr lang="en-GB" dirty="0"/>
              <a:t>invented only in 2015)</a:t>
            </a:r>
          </a:p>
          <a:p>
            <a:r>
              <a:rPr lang="en-GB" dirty="0"/>
              <a:t>Apply aggressive </a:t>
            </a:r>
            <a:r>
              <a:rPr lang="en-GB" b="1" dirty="0"/>
              <a:t>dropout</a:t>
            </a:r>
          </a:p>
          <a:p>
            <a:r>
              <a:rPr lang="en-GB" dirty="0"/>
              <a:t>Apply (L1, L2) </a:t>
            </a:r>
            <a:r>
              <a:rPr lang="en-GB" b="1" dirty="0"/>
              <a:t>weight</a:t>
            </a:r>
            <a:r>
              <a:rPr lang="en-GB" dirty="0"/>
              <a:t> </a:t>
            </a:r>
            <a:r>
              <a:rPr lang="en-GB" b="1" dirty="0"/>
              <a:t>regularization</a:t>
            </a:r>
          </a:p>
        </p:txBody>
      </p:sp>
      <p:sp>
        <p:nvSpPr>
          <p:cNvPr id="9" name="TextBox 8">
            <a:extLst>
              <a:ext uri="{FF2B5EF4-FFF2-40B4-BE49-F238E27FC236}">
                <a16:creationId xmlns:a16="http://schemas.microsoft.com/office/drawing/2014/main" id="{AAFD577F-1660-044D-9092-AC4F79520A8A}"/>
              </a:ext>
            </a:extLst>
          </p:cNvPr>
          <p:cNvSpPr txBox="1"/>
          <p:nvPr/>
        </p:nvSpPr>
        <p:spPr>
          <a:xfrm>
            <a:off x="10714383" y="477078"/>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C027F24-1231-974B-9F50-7C5D1F4AFA25}"/>
              </a:ext>
            </a:extLst>
          </p:cNvPr>
          <p:cNvPicPr>
            <a:picLocks noChangeAspect="1"/>
          </p:cNvPicPr>
          <p:nvPr/>
        </p:nvPicPr>
        <p:blipFill>
          <a:blip r:embed="rId3"/>
          <a:stretch>
            <a:fillRect/>
          </a:stretch>
        </p:blipFill>
        <p:spPr>
          <a:xfrm>
            <a:off x="8368748" y="482489"/>
            <a:ext cx="3345208" cy="739291"/>
          </a:xfrm>
          <a:prstGeom prst="rect">
            <a:avLst/>
          </a:prstGeom>
          <a:noFill/>
        </p:spPr>
      </p:pic>
      <p:pic>
        <p:nvPicPr>
          <p:cNvPr id="11" name="Picture 10">
            <a:extLst>
              <a:ext uri="{FF2B5EF4-FFF2-40B4-BE49-F238E27FC236}">
                <a16:creationId xmlns:a16="http://schemas.microsoft.com/office/drawing/2014/main" id="{B5E4814B-9B93-EA49-8D8B-6EEC49D50A05}"/>
              </a:ext>
            </a:extLst>
          </p:cNvPr>
          <p:cNvPicPr>
            <a:picLocks noChangeAspect="1"/>
          </p:cNvPicPr>
          <p:nvPr/>
        </p:nvPicPr>
        <p:blipFill rotWithShape="1">
          <a:blip r:embed="rId4">
            <a:alphaModFix amt="72000"/>
            <a:biLevel thresh="25000"/>
          </a:blip>
          <a:srcRect l="-1301" t="-5466" b="-3431"/>
          <a:stretch/>
        </p:blipFill>
        <p:spPr>
          <a:xfrm>
            <a:off x="10256363" y="6167272"/>
            <a:ext cx="1360940" cy="354662"/>
          </a:xfrm>
          <a:prstGeom prst="rect">
            <a:avLst/>
          </a:prstGeom>
        </p:spPr>
      </p:pic>
      <p:sp>
        <p:nvSpPr>
          <p:cNvPr id="14" name="Title 1">
            <a:extLst>
              <a:ext uri="{FF2B5EF4-FFF2-40B4-BE49-F238E27FC236}">
                <a16:creationId xmlns:a16="http://schemas.microsoft.com/office/drawing/2014/main" id="{8F57E107-2359-A444-8E42-4D35BE0DB8AE}"/>
              </a:ext>
            </a:extLst>
          </p:cNvPr>
          <p:cNvSpPr txBox="1">
            <a:spLocks/>
          </p:cNvSpPr>
          <p:nvPr/>
        </p:nvSpPr>
        <p:spPr>
          <a:xfrm>
            <a:off x="838201" y="477078"/>
            <a:ext cx="75305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altLang="en-US" sz="4800" dirty="0">
                <a:solidFill>
                  <a:srgbClr val="FFFFFF"/>
                </a:solidFill>
              </a:rPr>
              <a:t>Core architecture</a:t>
            </a:r>
          </a:p>
        </p:txBody>
      </p:sp>
    </p:spTree>
    <p:extLst>
      <p:ext uri="{BB962C8B-B14F-4D97-AF65-F5344CB8AC3E}">
        <p14:creationId xmlns:p14="http://schemas.microsoft.com/office/powerpoint/2010/main" val="501084980"/>
      </p:ext>
    </p:extLst>
  </p:cSld>
  <p:clrMapOvr>
    <a:masterClrMapping/>
  </p:clrMapOvr>
</p:sld>
</file>

<file path=ppt/theme/theme1.xml><?xml version="1.0" encoding="utf-8"?>
<a:theme xmlns:a="http://schemas.openxmlformats.org/drawingml/2006/main" name="southampton">
  <a:themeElements>
    <a:clrScheme name="UoSnew3 1">
      <a:dk1>
        <a:srgbClr val="A4AEB5"/>
      </a:dk1>
      <a:lt1>
        <a:srgbClr val="FFFFFF"/>
      </a:lt1>
      <a:dk2>
        <a:srgbClr val="005C84"/>
      </a:dk2>
      <a:lt2>
        <a:srgbClr val="CCE5E9"/>
      </a:lt2>
      <a:accent1>
        <a:srgbClr val="F0AB00"/>
      </a:accent1>
      <a:accent2>
        <a:srgbClr val="0098C3"/>
      </a:accent2>
      <a:accent3>
        <a:srgbClr val="AAB5C2"/>
      </a:accent3>
      <a:accent4>
        <a:srgbClr val="DADADA"/>
      </a:accent4>
      <a:accent5>
        <a:srgbClr val="F6D2AA"/>
      </a:accent5>
      <a:accent6>
        <a:srgbClr val="0089B0"/>
      </a:accent6>
      <a:hlink>
        <a:srgbClr val="CCE5E9"/>
      </a:hlink>
      <a:folHlink>
        <a:srgbClr val="E1D9DF"/>
      </a:folHlink>
    </a:clrScheme>
    <a:fontScheme name="UoSnew3">
      <a:majorFont>
        <a:latin typeface="Lucida Sans"/>
        <a:ea typeface="ＭＳ Ｐゴシック"/>
        <a:cs typeface=""/>
      </a:majorFont>
      <a:minorFont>
        <a:latin typeface="Lucida Sans"/>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rgbClr val="000000"/>
            </a:solidFill>
            <a:effectLst/>
            <a:latin typeface="Lucida Sans" panose="020B0602030504020204" pitchFamily="34" charset="77"/>
            <a:ea typeface="ＭＳ Ｐゴシック" panose="020B0600070205080204" pitchFamily="34" charset="-128"/>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rgbClr val="000000"/>
            </a:solidFill>
            <a:effectLst/>
            <a:latin typeface="Lucida Sans" panose="020B0602030504020204" pitchFamily="34" charset="77"/>
            <a:ea typeface="ＭＳ Ｐゴシック" panose="020B0600070205080204" pitchFamily="34" charset="-128"/>
            <a:cs typeface="Arial" panose="020B0604020202020204" pitchFamily="34" charset="0"/>
          </a:defRPr>
        </a:defPPr>
      </a:lstStyle>
    </a:lnDef>
  </a:objectDefaults>
  <a:extraClrSchemeLst>
    <a:extraClrScheme>
      <a:clrScheme name="UoSnew3 1">
        <a:dk1>
          <a:srgbClr val="A4AEB5"/>
        </a:dk1>
        <a:lt1>
          <a:srgbClr val="FFFFFF"/>
        </a:lt1>
        <a:dk2>
          <a:srgbClr val="005C84"/>
        </a:dk2>
        <a:lt2>
          <a:srgbClr val="CCE5E9"/>
        </a:lt2>
        <a:accent1>
          <a:srgbClr val="F0AB00"/>
        </a:accent1>
        <a:accent2>
          <a:srgbClr val="0098C3"/>
        </a:accent2>
        <a:accent3>
          <a:srgbClr val="AAB5C2"/>
        </a:accent3>
        <a:accent4>
          <a:srgbClr val="DADADA"/>
        </a:accent4>
        <a:accent5>
          <a:srgbClr val="F6D2AA"/>
        </a:accent5>
        <a:accent6>
          <a:srgbClr val="0089B0"/>
        </a:accent6>
        <a:hlink>
          <a:srgbClr val="CCE5E9"/>
        </a:hlink>
        <a:folHlink>
          <a:srgbClr val="E1D9D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outhampton" id="{D143A0D2-C0A8-554A-B9F3-05955FAFECCD}" vid="{D11AF2CD-659E-F744-8F4E-7C1273DE20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southampton</Template>
  <TotalTime>1293</TotalTime>
  <Words>926</Words>
  <Application>Microsoft Macintosh PowerPoint</Application>
  <PresentationFormat>Widescreen</PresentationFormat>
  <Paragraphs>143</Paragraphs>
  <Slides>19</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ＭＳ Ｐゴシック</vt:lpstr>
      <vt:lpstr>Arial</vt:lpstr>
      <vt:lpstr>Calibri</vt:lpstr>
      <vt:lpstr>Calibri Light</vt:lpstr>
      <vt:lpstr>Georgia</vt:lpstr>
      <vt:lpstr>Lucida Sans</vt:lpstr>
      <vt:lpstr>Symbol</vt:lpstr>
      <vt:lpstr>Wingdings</vt:lpstr>
      <vt:lpstr>southampton</vt:lpstr>
      <vt:lpstr>Office Theme</vt:lpstr>
      <vt:lpstr>Tackling the Small Data Problem in Deep Learning with Multi-Sensor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Tackling the Small Data Problem in Deep Learning with Multi-Sensor Approaches.</dc:title>
  <dc:creator>Iris Kramer</dc:creator>
  <cp:lastModifiedBy>Iris Kramer</cp:lastModifiedBy>
  <cp:revision>41</cp:revision>
  <dcterms:created xsi:type="dcterms:W3CDTF">2018-03-19T15:14:57Z</dcterms:created>
  <dcterms:modified xsi:type="dcterms:W3CDTF">2018-03-21T08:06:22Z</dcterms:modified>
</cp:coreProperties>
</file>